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8" r:id="rId4"/>
    <p:sldId id="301" r:id="rId5"/>
    <p:sldId id="259" r:id="rId6"/>
    <p:sldId id="263" r:id="rId7"/>
    <p:sldId id="260" r:id="rId8"/>
    <p:sldId id="264" r:id="rId9"/>
    <p:sldId id="272" r:id="rId10"/>
    <p:sldId id="286" r:id="rId11"/>
    <p:sldId id="279" r:id="rId12"/>
    <p:sldId id="280" r:id="rId13"/>
    <p:sldId id="282" r:id="rId14"/>
    <p:sldId id="295" r:id="rId15"/>
    <p:sldId id="277" r:id="rId16"/>
    <p:sldId id="281" r:id="rId17"/>
    <p:sldId id="288" r:id="rId18"/>
    <p:sldId id="287" r:id="rId19"/>
    <p:sldId id="261" r:id="rId20"/>
  </p:sldIdLst>
  <p:sldSz cx="12192000" cy="6858000"/>
  <p:notesSz cx="6858000" cy="9144000"/>
  <p:embeddedFontLst>
    <p:embeddedFont>
      <p:font typeface="微软雅黑" panose="020B0503020204020204" charset="-122"/>
      <p:regular r:id="rId24"/>
    </p:embeddedFont>
    <p:embeddedFont>
      <p:font typeface="Calibri" panose="020F0502020204030204"/>
      <p:regular r:id="rId25"/>
      <p:bold r:id="rId26"/>
      <p:italic r:id="rId27"/>
      <p:boldItalic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2D70"/>
    <a:srgbClr val="6A0A74"/>
    <a:srgbClr val="5A0867"/>
    <a:srgbClr val="BF2976"/>
    <a:srgbClr val="D93179"/>
    <a:srgbClr val="8F73C7"/>
    <a:srgbClr val="3A1E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34.xml"/><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oleObject" Target="../embeddings/oleObject2.bin"/><Relationship Id="rId7" Type="http://schemas.openxmlformats.org/officeDocument/2006/relationships/tags" Target="../tags/tag17.x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4.png"/><Relationship Id="rId17" Type="http://schemas.openxmlformats.org/officeDocument/2006/relationships/vmlDrawing" Target="../drawings/vmlDrawing1.vml"/><Relationship Id="rId16" Type="http://schemas.openxmlformats.org/officeDocument/2006/relationships/slideLayout" Target="../slideLayouts/slideLayout2.xml"/><Relationship Id="rId15" Type="http://schemas.openxmlformats.org/officeDocument/2006/relationships/image" Target="../media/image17.wmf"/><Relationship Id="rId14" Type="http://schemas.openxmlformats.org/officeDocument/2006/relationships/oleObject" Target="../embeddings/oleObject4.bin"/><Relationship Id="rId13" Type="http://schemas.openxmlformats.org/officeDocument/2006/relationships/tags" Target="../tags/tag19.xml"/><Relationship Id="rId12" Type="http://schemas.openxmlformats.org/officeDocument/2006/relationships/image" Target="../media/image16.wmf"/><Relationship Id="rId11" Type="http://schemas.openxmlformats.org/officeDocument/2006/relationships/oleObject" Target="../embeddings/oleObject3.bin"/><Relationship Id="rId10" Type="http://schemas.openxmlformats.org/officeDocument/2006/relationships/tags" Target="../tags/tag18.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emf"/><Relationship Id="rId3" Type="http://schemas.openxmlformats.org/officeDocument/2006/relationships/tags" Target="../tags/tag20.xml"/><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tags" Target="../tags/tag25.xml"/><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xml"/><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8.xml"/><Relationship Id="rId4" Type="http://schemas.openxmlformats.org/officeDocument/2006/relationships/image" Target="../media/image21.png"/><Relationship Id="rId3" Type="http://schemas.openxmlformats.org/officeDocument/2006/relationships/tags" Target="../tags/tag27.xml"/><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3.wmf"/><Relationship Id="rId7" Type="http://schemas.openxmlformats.org/officeDocument/2006/relationships/oleObject" Target="../embeddings/oleObject5.bin"/><Relationship Id="rId6" Type="http://schemas.openxmlformats.org/officeDocument/2006/relationships/tags" Target="../tags/tag31.xml"/><Relationship Id="rId5" Type="http://schemas.openxmlformats.org/officeDocument/2006/relationships/image" Target="../media/image22.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4.png"/><Relationship Id="rId10" Type="http://schemas.openxmlformats.org/officeDocument/2006/relationships/vmlDrawing" Target="../drawings/vmlDrawing2.v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tags" Target="../tags/tag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tags" Target="../tags/tag9.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tags" Target="../tags/tag11.xml"/><Relationship Id="rId4" Type="http://schemas.openxmlformats.org/officeDocument/2006/relationships/image" Target="../media/image9.jpeg"/><Relationship Id="rId3" Type="http://schemas.openxmlformats.org/officeDocument/2006/relationships/tags" Target="../tags/tag10.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emf"/><Relationship Id="rId3" Type="http://schemas.openxmlformats.org/officeDocument/2006/relationships/tags" Target="../tags/tag12.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D:\图片1.png图片1"/>
          <p:cNvPicPr>
            <a:picLocks noChangeAspect="1"/>
          </p:cNvPicPr>
          <p:nvPr/>
        </p:nvPicPr>
        <p:blipFill>
          <a:blip r:embed="rId1"/>
          <a:srcRect/>
          <a:stretch>
            <a:fillRect/>
          </a:stretch>
        </p:blipFill>
        <p:spPr>
          <a:xfrm>
            <a:off x="7621" y="3810"/>
            <a:ext cx="12177395" cy="6850380"/>
          </a:xfrm>
          <a:prstGeom prst="rect">
            <a:avLst/>
          </a:prstGeom>
        </p:spPr>
      </p:pic>
      <p:sp>
        <p:nvSpPr>
          <p:cNvPr id="5" name="文本框 4"/>
          <p:cNvSpPr txBox="1"/>
          <p:nvPr/>
        </p:nvSpPr>
        <p:spPr>
          <a:xfrm>
            <a:off x="412784" y="1569858"/>
            <a:ext cx="1556385" cy="460375"/>
          </a:xfrm>
          <a:prstGeom prst="rect">
            <a:avLst/>
          </a:prstGeom>
          <a:noFill/>
        </p:spPr>
        <p:txBody>
          <a:bodyPr wrap="none" rtlCol="0">
            <a:spAutoFit/>
          </a:bodyPr>
          <a:p>
            <a:r>
              <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ICIP 2023</a:t>
            </a:r>
            <a:endPar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350021" y="2506766"/>
            <a:ext cx="11706225" cy="1445260"/>
          </a:xfrm>
          <a:prstGeom prst="rect">
            <a:avLst/>
          </a:prstGeom>
          <a:noFill/>
          <a:effectLst>
            <a:outerShdw blurRad="50800" dist="50800" dir="5400000" algn="ctr" rotWithShape="0">
              <a:schemeClr val="accent1">
                <a:lumMod val="50000"/>
                <a:alpha val="0"/>
              </a:schemeClr>
            </a:outerShdw>
          </a:effectLst>
        </p:spPr>
        <p:txBody>
          <a:bodyPr wrap="none" rtlCol="0">
            <a:spAutoFit/>
          </a:bodyPr>
          <a:p>
            <a:pPr algn="l"/>
            <a:r>
              <a:rPr lang="en-US" altLang="zh-CN" sz="4400" b="1" dirty="0">
                <a:solidFill>
                  <a:srgbClr val="5A0867"/>
                </a:solidFill>
                <a:latin typeface="微软雅黑" panose="020B0503020204020204" charset="-122"/>
                <a:ea typeface="微软雅黑" panose="020B0503020204020204" charset="-122"/>
                <a:cs typeface="微软雅黑" panose="020B0503020204020204" charset="-122"/>
              </a:rPr>
              <a:t>Fibonet: A Light-weight and Efficient </a:t>
            </a:r>
            <a:endParaRPr lang="en-US" altLang="zh-CN" sz="4400" b="1" dirty="0">
              <a:solidFill>
                <a:srgbClr val="5A0867"/>
              </a:solidFill>
              <a:latin typeface="微软雅黑" panose="020B0503020204020204" charset="-122"/>
              <a:ea typeface="微软雅黑" panose="020B0503020204020204" charset="-122"/>
              <a:cs typeface="微软雅黑" panose="020B0503020204020204" charset="-122"/>
            </a:endParaRPr>
          </a:p>
          <a:p>
            <a:pPr algn="l"/>
            <a:r>
              <a:rPr lang="en-US" altLang="zh-CN" sz="4400" b="1" dirty="0">
                <a:solidFill>
                  <a:srgbClr val="5A0867"/>
                </a:solidFill>
                <a:latin typeface="微软雅黑" panose="020B0503020204020204" charset="-122"/>
                <a:ea typeface="微软雅黑" panose="020B0503020204020204" charset="-122"/>
                <a:cs typeface="微软雅黑" panose="020B0503020204020204" charset="-122"/>
              </a:rPr>
              <a:t>Neural Network for Image Segmentation</a:t>
            </a:r>
            <a:endParaRPr lang="en-US" altLang="zh-CN" sz="4400" b="1" dirty="0">
              <a:solidFill>
                <a:srgbClr val="5A0867"/>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2"/>
            </p:custDataLst>
          </p:nvPr>
        </p:nvSpPr>
        <p:spPr>
          <a:xfrm>
            <a:off x="410879" y="4511247"/>
            <a:ext cx="9191625" cy="1076325"/>
          </a:xfrm>
          <a:prstGeom prst="rect">
            <a:avLst/>
          </a:prstGeom>
          <a:noFill/>
        </p:spPr>
        <p:txBody>
          <a:bodyPr wrap="none" rtlCol="0">
            <a:spAutoFit/>
          </a:bodyPr>
          <a:p>
            <a:pPr algn="l"/>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Ruohao Wu</a:t>
            </a:r>
            <a:r>
              <a:rPr lang="en-US" altLang="zh-CN"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 </a:t>
            </a:r>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Xi Xiao</a:t>
            </a:r>
            <a:r>
              <a:rPr lang="en-US" altLang="zh-CN"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 </a:t>
            </a:r>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Guangwu Hu</a:t>
            </a:r>
            <a:endPar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Hanqing Zhao</a:t>
            </a:r>
            <a:r>
              <a:rPr lang="en-US" altLang="zh-CN"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 </a:t>
            </a:r>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Han Zhang</a:t>
            </a:r>
            <a:r>
              <a:rPr lang="en-US" altLang="zh-CN"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 </a:t>
            </a:r>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Yongqing Peng</a:t>
            </a:r>
            <a:endPar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Our Approach</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7" name="KOPPT"/>
          <p:cNvSpPr txBox="1"/>
          <p:nvPr/>
        </p:nvSpPr>
        <p:spPr>
          <a:xfrm>
            <a:off x="415995" y="1464347"/>
            <a:ext cx="3129280" cy="460375"/>
          </a:xfrm>
          <a:prstGeom prst="rect">
            <a:avLst/>
          </a:prstGeom>
          <a:noFill/>
        </p:spPr>
        <p:txBody>
          <a:bodyPr wrap="none" rtlCol="0">
            <a:spAutoFit/>
          </a:bodyPr>
          <a:p>
            <a:pPr marR="0" indent="0" defTabSz="914400" fontAlgn="auto">
              <a:lnSpc>
                <a:spcPct val="100000"/>
              </a:lnSpc>
              <a:spcBef>
                <a:spcPts val="0"/>
              </a:spcBef>
              <a:spcAft>
                <a:spcPts val="0"/>
              </a:spcAft>
              <a:buClrTx/>
              <a:buSzTx/>
              <a:buFontTx/>
              <a:buNone/>
              <a:defRPr/>
            </a:pPr>
            <a:r>
              <a:rPr lang="zh-CN" altLang="en-US" sz="2400" b="1" dirty="0" smtClean="0">
                <a:solidFill>
                  <a:srgbClr val="5A0867"/>
                </a:solidFill>
                <a:latin typeface="微软雅黑" panose="020B0503020204020204" charset="-122"/>
                <a:ea typeface="微软雅黑" panose="020B0503020204020204" charset="-122"/>
                <a:sym typeface="+mn-ea"/>
              </a:rPr>
              <a:t>Fibonacci Structure</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sp>
        <p:nvSpPr>
          <p:cNvPr id="13" name="TextBox 6"/>
          <p:cNvSpPr txBox="1"/>
          <p:nvPr>
            <p:custDataLst>
              <p:tags r:id="rId3"/>
            </p:custDataLst>
          </p:nvPr>
        </p:nvSpPr>
        <p:spPr>
          <a:xfrm>
            <a:off x="521335" y="2249170"/>
            <a:ext cx="6405245" cy="3830955"/>
          </a:xfrm>
          <a:prstGeom prst="rect">
            <a:avLst/>
          </a:prstGeom>
          <a:noFill/>
        </p:spPr>
        <p:txBody>
          <a:bodyPr wrap="square" rtlCol="0">
            <a:spAutoFit/>
          </a:bodyPr>
          <a:p>
            <a:pPr marL="285750" indent="-285750">
              <a:lnSpc>
                <a:spcPct val="150000"/>
              </a:lnSpc>
              <a:buFont typeface="Arial" panose="020B0604020202020204" pitchFamily="34" charset="0"/>
              <a:buChar char="•"/>
              <a:defRPr/>
            </a:pPr>
            <a:r>
              <a:rPr lang="zh-CN" altLang="en-US" dirty="0">
                <a:latin typeface="Times New Roman" panose="02020603050405020304" pitchFamily="18" charset="0"/>
                <a:ea typeface="微软雅黑" panose="020B0503020204020204" charset="-122"/>
                <a:cs typeface="Times New Roman" panose="02020603050405020304" pitchFamily="18" charset="0"/>
              </a:rPr>
              <a:t>The input of each convolutional layer of Fiboblock is obtained by combining the outputs of the first two convolutional layers</a:t>
            </a:r>
            <a:r>
              <a:rPr lang="en-US" altLang="zh-CN" dirty="0">
                <a:latin typeface="Times New Roman" panose="02020603050405020304" pitchFamily="18" charset="0"/>
                <a:ea typeface="微软雅黑" panose="020B0503020204020204" charset="-122"/>
                <a:cs typeface="Times New Roman" panose="02020603050405020304" pitchFamily="18" charset="0"/>
              </a:rPr>
              <a:t>.</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r>
              <a:rPr lang="zh-CN" altLang="en-US" dirty="0">
                <a:latin typeface="Times New Roman" panose="02020603050405020304" pitchFamily="18" charset="0"/>
                <a:ea typeface="微软雅黑" panose="020B0503020204020204" charset="-122"/>
                <a:cs typeface="Times New Roman" panose="02020603050405020304" pitchFamily="18" charset="0"/>
              </a:rPr>
              <a:t>At the same time, the number of output channels and input channels of each convolutional layer maintain a fixed coefficient.</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r>
              <a:rPr lang="en-US" altLang="zh-CN" dirty="0">
                <a:latin typeface="Times New Roman" panose="02020603050405020304" pitchFamily="18" charset="0"/>
                <a:ea typeface="微软雅黑" panose="020B0503020204020204" charset="-122"/>
                <a:cs typeface="Times New Roman" panose="02020603050405020304" pitchFamily="18" charset="0"/>
              </a:rPr>
              <a:t>A</a:t>
            </a:r>
            <a:r>
              <a:rPr lang="zh-CN" altLang="en-US" dirty="0">
                <a:latin typeface="Times New Roman" panose="02020603050405020304" pitchFamily="18" charset="0"/>
                <a:ea typeface="微软雅黑" panose="020B0503020204020204" charset="-122"/>
                <a:cs typeface="Times New Roman" panose="02020603050405020304" pitchFamily="18" charset="0"/>
              </a:rPr>
              <a:t>s the depth increases, the number of input channels and the number of output channels show a Fibonacci sequence increase.</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r>
              <a:rPr lang="zh-CN" altLang="en-US" dirty="0">
                <a:latin typeface="Times New Roman" panose="02020603050405020304" pitchFamily="18" charset="0"/>
                <a:ea typeface="微软雅黑" panose="020B0503020204020204" charset="-122"/>
                <a:cs typeface="Times New Roman" panose="02020603050405020304" pitchFamily="18" charset="0"/>
              </a:rPr>
              <a:t>The number of output channels of the entire block is the output of the last convolutional layer, which has an exponential relationship with the number of convolutional layers.</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6" name="对象 -2147482621"/>
          <p:cNvGraphicFramePr>
            <a:graphicFrameLocks noChangeAspect="1"/>
          </p:cNvGraphicFramePr>
          <p:nvPr>
            <p:custDataLst>
              <p:tags r:id="rId4"/>
            </p:custDataLst>
          </p:nvPr>
        </p:nvGraphicFramePr>
        <p:xfrm>
          <a:off x="8157845" y="3455308"/>
          <a:ext cx="1364612" cy="359410"/>
        </p:xfrm>
        <a:graphic>
          <a:graphicData uri="http://schemas.openxmlformats.org/presentationml/2006/ole">
            <mc:AlternateContent xmlns:mc="http://schemas.openxmlformats.org/markup-compatibility/2006">
              <mc:Choice xmlns:v="urn:schemas-microsoft-com:vml" Requires="v">
                <p:oleObj spid="_x0000_s17" name="" r:id="rId5" imgW="914400" imgH="241300" progId="Equation.KSEE3">
                  <p:embed/>
                </p:oleObj>
              </mc:Choice>
              <mc:Fallback>
                <p:oleObj name="" r:id="rId5" imgW="914400" imgH="241300" progId="Equation.KSEE3">
                  <p:embed/>
                  <p:pic>
                    <p:nvPicPr>
                      <p:cNvPr id="0" name="图片 27"/>
                      <p:cNvPicPr/>
                      <p:nvPr/>
                    </p:nvPicPr>
                    <p:blipFill>
                      <a:blip r:embed="rId6"/>
                      <a:stretch>
                        <a:fillRect/>
                      </a:stretch>
                    </p:blipFill>
                    <p:spPr>
                      <a:xfrm>
                        <a:off x="8157845" y="3455308"/>
                        <a:ext cx="1364612" cy="359410"/>
                      </a:xfrm>
                      <a:prstGeom prst="rect">
                        <a:avLst/>
                      </a:prstGeom>
                      <a:noFill/>
                      <a:ln w="38100">
                        <a:noFill/>
                        <a:miter/>
                      </a:ln>
                    </p:spPr>
                  </p:pic>
                </p:oleObj>
              </mc:Fallback>
            </mc:AlternateContent>
          </a:graphicData>
        </a:graphic>
      </p:graphicFrame>
      <p:graphicFrame>
        <p:nvGraphicFramePr>
          <p:cNvPr id="18" name="对象 -2147482611"/>
          <p:cNvGraphicFramePr>
            <a:graphicFrameLocks noChangeAspect="1"/>
          </p:cNvGraphicFramePr>
          <p:nvPr>
            <p:custDataLst>
              <p:tags r:id="rId7"/>
            </p:custDataLst>
          </p:nvPr>
        </p:nvGraphicFramePr>
        <p:xfrm>
          <a:off x="8157845" y="4535443"/>
          <a:ext cx="1591623" cy="359410"/>
        </p:xfrm>
        <a:graphic>
          <a:graphicData uri="http://schemas.openxmlformats.org/presentationml/2006/ole">
            <mc:AlternateContent xmlns:mc="http://schemas.openxmlformats.org/markup-compatibility/2006">
              <mc:Choice xmlns:v="urn:schemas-microsoft-com:vml" Requires="v">
                <p:oleObj spid="_x0000_s19" name="" r:id="rId8" imgW="1066800" imgH="241300" progId="Equation.KSEE3">
                  <p:embed/>
                </p:oleObj>
              </mc:Choice>
              <mc:Fallback>
                <p:oleObj name="" r:id="rId8" imgW="1066800" imgH="241300" progId="Equation.KSEE3">
                  <p:embed/>
                  <p:pic>
                    <p:nvPicPr>
                      <p:cNvPr id="0" name="图片 28"/>
                      <p:cNvPicPr/>
                      <p:nvPr/>
                    </p:nvPicPr>
                    <p:blipFill>
                      <a:blip r:embed="rId9"/>
                      <a:stretch>
                        <a:fillRect/>
                      </a:stretch>
                    </p:blipFill>
                    <p:spPr>
                      <a:xfrm>
                        <a:off x="8157845" y="4535443"/>
                        <a:ext cx="1591623" cy="359410"/>
                      </a:xfrm>
                      <a:prstGeom prst="rect">
                        <a:avLst/>
                      </a:prstGeom>
                      <a:noFill/>
                      <a:ln w="38100">
                        <a:noFill/>
                        <a:miter/>
                      </a:ln>
                    </p:spPr>
                  </p:pic>
                </p:oleObj>
              </mc:Fallback>
            </mc:AlternateContent>
          </a:graphicData>
        </a:graphic>
      </p:graphicFrame>
      <p:graphicFrame>
        <p:nvGraphicFramePr>
          <p:cNvPr id="20" name="对象 -2147482617"/>
          <p:cNvGraphicFramePr>
            <a:graphicFrameLocks noChangeAspect="1"/>
          </p:cNvGraphicFramePr>
          <p:nvPr>
            <p:custDataLst>
              <p:tags r:id="rId10"/>
            </p:custDataLst>
          </p:nvPr>
        </p:nvGraphicFramePr>
        <p:xfrm>
          <a:off x="8157845" y="5615578"/>
          <a:ext cx="2178635" cy="359410"/>
        </p:xfrm>
        <a:graphic>
          <a:graphicData uri="http://schemas.openxmlformats.org/presentationml/2006/ole">
            <mc:AlternateContent xmlns:mc="http://schemas.openxmlformats.org/markup-compatibility/2006">
              <mc:Choice xmlns:v="urn:schemas-microsoft-com:vml" Requires="v">
                <p:oleObj spid="_x0000_s21" name="" r:id="rId11" imgW="1459865" imgH="241300" progId="Equation.KSEE3">
                  <p:embed/>
                </p:oleObj>
              </mc:Choice>
              <mc:Fallback>
                <p:oleObj name="" r:id="rId11" imgW="1459865" imgH="241300" progId="Equation.KSEE3">
                  <p:embed/>
                  <p:pic>
                    <p:nvPicPr>
                      <p:cNvPr id="0" name="图片 29"/>
                      <p:cNvPicPr/>
                      <p:nvPr/>
                    </p:nvPicPr>
                    <p:blipFill>
                      <a:blip r:embed="rId12"/>
                      <a:stretch>
                        <a:fillRect/>
                      </a:stretch>
                    </p:blipFill>
                    <p:spPr>
                      <a:xfrm>
                        <a:off x="8157845" y="5615578"/>
                        <a:ext cx="2178635" cy="359410"/>
                      </a:xfrm>
                      <a:prstGeom prst="rect">
                        <a:avLst/>
                      </a:prstGeom>
                      <a:noFill/>
                      <a:ln w="38100">
                        <a:noFill/>
                        <a:miter/>
                      </a:ln>
                    </p:spPr>
                  </p:pic>
                </p:oleObj>
              </mc:Fallback>
            </mc:AlternateContent>
          </a:graphicData>
        </a:graphic>
      </p:graphicFrame>
      <p:graphicFrame>
        <p:nvGraphicFramePr>
          <p:cNvPr id="3" name="Object 2"/>
          <p:cNvGraphicFramePr>
            <a:graphicFrameLocks noChangeAspect="1"/>
          </p:cNvGraphicFramePr>
          <p:nvPr>
            <p:custDataLst>
              <p:tags r:id="rId13"/>
            </p:custDataLst>
          </p:nvPr>
        </p:nvGraphicFramePr>
        <p:xfrm>
          <a:off x="8116888" y="2505393"/>
          <a:ext cx="2380071" cy="360000"/>
        </p:xfrm>
        <a:graphic>
          <a:graphicData uri="http://schemas.openxmlformats.org/presentationml/2006/ole">
            <mc:AlternateContent xmlns:mc="http://schemas.openxmlformats.org/markup-compatibility/2006">
              <mc:Choice xmlns:v="urn:schemas-microsoft-com:vml" Requires="v">
                <p:oleObj spid="_x0000_s22" name="" r:id="rId14" imgW="1511300" imgH="228600" progId="Equation.KSEE3">
                  <p:embed/>
                </p:oleObj>
              </mc:Choice>
              <mc:Fallback>
                <p:oleObj name="" r:id="rId14" imgW="1511300" imgH="228600" progId="Equation.KSEE3">
                  <p:embed/>
                  <p:pic>
                    <p:nvPicPr>
                      <p:cNvPr id="0" name="图片 21"/>
                      <p:cNvPicPr/>
                      <p:nvPr/>
                    </p:nvPicPr>
                    <p:blipFill>
                      <a:blip r:embed="rId15"/>
                      <a:stretch>
                        <a:fillRect/>
                      </a:stretch>
                    </p:blipFill>
                    <p:spPr>
                      <a:xfrm>
                        <a:off x="8116888" y="2505393"/>
                        <a:ext cx="2380071" cy="360000"/>
                      </a:xfrm>
                      <a:prstGeom prst="rect">
                        <a:avLst/>
                      </a:prstGeom>
                      <a:noFill/>
                      <a:ln w="38100">
                        <a:noFill/>
                        <a:miter/>
                      </a:ln>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Our Approach</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7" name="KOPPT"/>
          <p:cNvSpPr txBox="1"/>
          <p:nvPr/>
        </p:nvSpPr>
        <p:spPr>
          <a:xfrm>
            <a:off x="415995" y="1464347"/>
            <a:ext cx="4135120"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Fibonet for Segmentation</a:t>
            </a:r>
            <a:endPar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sp>
        <p:nvSpPr>
          <p:cNvPr id="5" name="TextBox 6"/>
          <p:cNvSpPr txBox="1"/>
          <p:nvPr>
            <p:custDataLst>
              <p:tags r:id="rId3"/>
            </p:custDataLst>
          </p:nvPr>
        </p:nvSpPr>
        <p:spPr>
          <a:xfrm>
            <a:off x="415290" y="3909060"/>
            <a:ext cx="6405245" cy="1753235"/>
          </a:xfrm>
          <a:prstGeom prst="rect">
            <a:avLst/>
          </a:prstGeom>
          <a:noFill/>
        </p:spPr>
        <p:txBody>
          <a:bodyPr wrap="square" rtlCol="0">
            <a:spAutoFit/>
          </a:bodyPr>
          <a:p>
            <a:pPr indent="0" algn="just">
              <a:lnSpc>
                <a:spcPct val="150000"/>
              </a:lnSpc>
              <a:buNone/>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Fibonet is constructed by cascading two Fiboblocks, with the Fibonacci structure which adjusts the combination of basic computing units through skip connections and feature reusing so that it is less computationally intensive and dataset-demanding.</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522605" y="1684655"/>
            <a:ext cx="10630800" cy="37417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Evaluation</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7" name="KOPPT"/>
          <p:cNvSpPr txBox="1"/>
          <p:nvPr/>
        </p:nvSpPr>
        <p:spPr>
          <a:xfrm>
            <a:off x="415995" y="1464347"/>
            <a:ext cx="2232025"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en-US" altLang="zh-CN" sz="2400" b="1" i="0" kern="1200" cap="none" spc="0" normalizeH="0" baseline="0" dirty="0" smtClean="0">
                <a:solidFill>
                  <a:srgbClr val="5A0867"/>
                </a:solidFill>
                <a:latin typeface="微软雅黑" panose="020B0503020204020204" charset="-122"/>
                <a:ea typeface="微软雅黑" panose="020B0503020204020204" charset="-122"/>
              </a:rPr>
              <a:t>V</a:t>
            </a: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isual effects</a:t>
            </a:r>
            <a:endPar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sp>
        <p:nvSpPr>
          <p:cNvPr id="46" name="TextBox 6"/>
          <p:cNvSpPr txBox="1"/>
          <p:nvPr>
            <p:custDataLst>
              <p:tags r:id="rId3"/>
            </p:custDataLst>
          </p:nvPr>
        </p:nvSpPr>
        <p:spPr>
          <a:xfrm>
            <a:off x="506730" y="5643880"/>
            <a:ext cx="11157585" cy="756285"/>
          </a:xfrm>
          <a:prstGeom prst="rect">
            <a:avLst/>
          </a:prstGeom>
          <a:noFill/>
        </p:spPr>
        <p:txBody>
          <a:bodyPr wrap="square" rtlCol="0">
            <a:noAutofit/>
          </a:bodyPr>
          <a:p>
            <a:pPr marL="285750" indent="-285750">
              <a:lnSpc>
                <a:spcPct val="150000"/>
              </a:lnSpc>
              <a:buFont typeface="Arial" panose="020B0604020202020204" pitchFamily="34" charset="0"/>
              <a:buChar char="•"/>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Visually, our model is the closest to reality, especially in details such as small targets and edges.</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147482548"/>
          <p:cNvPicPr>
            <a:picLocks noChangeAspect="1"/>
          </p:cNvPicPr>
          <p:nvPr>
            <p:custDataLst>
              <p:tags r:id="rId4"/>
            </p:custDataLst>
          </p:nvPr>
        </p:nvPicPr>
        <p:blipFill>
          <a:blip r:embed="rId5"/>
          <a:stretch>
            <a:fillRect/>
          </a:stretch>
        </p:blipFill>
        <p:spPr>
          <a:xfrm>
            <a:off x="90805" y="2234565"/>
            <a:ext cx="12060000" cy="3148184"/>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Evaluation</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7" name="KOPPT"/>
          <p:cNvSpPr txBox="1"/>
          <p:nvPr/>
        </p:nvSpPr>
        <p:spPr>
          <a:xfrm>
            <a:off x="415995" y="1464347"/>
            <a:ext cx="1562100"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Accuracy</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sp>
        <p:nvSpPr>
          <p:cNvPr id="46" name="TextBox 6"/>
          <p:cNvSpPr txBox="1"/>
          <p:nvPr>
            <p:custDataLst>
              <p:tags r:id="rId3"/>
            </p:custDataLst>
          </p:nvPr>
        </p:nvSpPr>
        <p:spPr>
          <a:xfrm>
            <a:off x="9030970" y="2282190"/>
            <a:ext cx="2693035" cy="2733040"/>
          </a:xfrm>
          <a:prstGeom prst="rect">
            <a:avLst/>
          </a:prstGeom>
          <a:noFill/>
        </p:spPr>
        <p:txBody>
          <a:bodyPr wrap="square" rtlCol="0">
            <a:noAutofit/>
          </a:bodyPr>
          <a:p>
            <a:pPr indent="0" algn="just">
              <a:lnSpc>
                <a:spcPct val="150000"/>
              </a:lnSpc>
              <a:buFont typeface="Arial" panose="020B0604020202020204" pitchFamily="34" charset="0"/>
              <a:buNone/>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The experimental results show that our models are better or closer to other models in the accuracy indicator mIoU, and are much smaller than models with similar accuracy in size and amount of parameters.</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indent="0" algn="just">
              <a:lnSpc>
                <a:spcPct val="150000"/>
              </a:lnSpc>
              <a:buFont typeface="Arial" panose="020B0604020202020204" pitchFamily="34" charset="0"/>
              <a:buNone/>
              <a:defRPr/>
            </a:pP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8" name="表格 7"/>
          <p:cNvGraphicFramePr/>
          <p:nvPr>
            <p:custDataLst>
              <p:tags r:id="rId4"/>
            </p:custDataLst>
          </p:nvPr>
        </p:nvGraphicFramePr>
        <p:xfrm>
          <a:off x="586105" y="2263140"/>
          <a:ext cx="7926705" cy="4199890"/>
        </p:xfrm>
        <a:graphic>
          <a:graphicData uri="http://schemas.openxmlformats.org/drawingml/2006/table">
            <a:tbl>
              <a:tblPr/>
              <a:tblGrid>
                <a:gridCol w="1564640"/>
                <a:gridCol w="866140"/>
                <a:gridCol w="1085850"/>
                <a:gridCol w="1305560"/>
                <a:gridCol w="882015"/>
                <a:gridCol w="940435"/>
                <a:gridCol w="1282065"/>
              </a:tblGrid>
              <a:tr h="645795">
                <a:tc>
                  <a:txBody>
                    <a:bodyPr/>
                    <a:p>
                      <a:pPr indent="0" algn="ctr">
                        <a:buNone/>
                      </a:pP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mIoU</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mIoU_s</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mIoU_m</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mIoU_l</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Size (MB)</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Parameters (M)</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321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Densenet </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0.457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0.44</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0.704</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0.882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0.284</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0.0652</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2321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Resnet18</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0.481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0.457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0.747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0.892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10.8</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2.82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2321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Deeplabv3+ </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0.412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0.362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0.621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0.778</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63.5</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16.6</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2321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Unet </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u="sng">
                          <a:solidFill>
                            <a:srgbClr val="000000"/>
                          </a:solidFill>
                          <a:latin typeface="Times New Roman" panose="02020603050405020304" pitchFamily="18" charset="0"/>
                          <a:cs typeface="Times New Roman" panose="02020603050405020304" pitchFamily="18" charset="0"/>
                        </a:rPr>
                        <a:t>0.532</a:t>
                      </a:r>
                      <a:endParaRPr lang="en-US" altLang="en-US" sz="1800" b="0"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u="sng">
                          <a:solidFill>
                            <a:srgbClr val="000000"/>
                          </a:solidFill>
                          <a:latin typeface="Times New Roman" panose="02020603050405020304" pitchFamily="18" charset="0"/>
                          <a:cs typeface="Times New Roman" panose="02020603050405020304" pitchFamily="18" charset="0"/>
                        </a:rPr>
                        <a:t>0.506</a:t>
                      </a:r>
                      <a:endParaRPr lang="en-US" altLang="en-US" sz="1800" b="0"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0.827</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0.927</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17.7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4.53</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2258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PSPnet </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0.379</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0.355</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0.643</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0.831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48.2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12.6</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2321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Mobilenet V1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0.478</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0.441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0.763</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0.863</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6.36</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1.64</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2321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Mobilenet V2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0.477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0.437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0.749</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0.859</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5.35</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1.34</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2321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Shufflenet V1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0.477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0.438</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0.755</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0.851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3.37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1.67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2321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Shufflenet V2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0.483</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0.452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0.761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0.862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3.54</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1.74</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2258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Mobile-Unet</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0.531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0.498</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u="sng">
                          <a:solidFill>
                            <a:srgbClr val="000000"/>
                          </a:solidFill>
                          <a:latin typeface="Times New Roman" panose="02020603050405020304" pitchFamily="18" charset="0"/>
                          <a:cs typeface="Times New Roman" panose="02020603050405020304" pitchFamily="18" charset="0"/>
                        </a:rPr>
                        <a:t>0.825</a:t>
                      </a:r>
                      <a:endParaRPr lang="en-US" altLang="en-US" sz="1800" b="0"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u="sng">
                          <a:solidFill>
                            <a:srgbClr val="000000"/>
                          </a:solidFill>
                          <a:latin typeface="Times New Roman" panose="02020603050405020304" pitchFamily="18" charset="0"/>
                          <a:cs typeface="Times New Roman" panose="02020603050405020304" pitchFamily="18" charset="0"/>
                        </a:rPr>
                        <a:t>0.919</a:t>
                      </a:r>
                      <a:endParaRPr lang="en-US" altLang="en-US" sz="1800" b="0"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4.96</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u="sng">
                          <a:solidFill>
                            <a:srgbClr val="000000"/>
                          </a:solidFill>
                          <a:latin typeface="Times New Roman" panose="02020603050405020304" pitchFamily="18" charset="0"/>
                          <a:cs typeface="Times New Roman" panose="02020603050405020304" pitchFamily="18" charset="0"/>
                        </a:rPr>
                        <a:t>1.24</a:t>
                      </a:r>
                      <a:endParaRPr lang="en-US" altLang="en-US" sz="1800" b="0"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23215">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Fibonet (ours)</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0.533</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0.509</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0.822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u="sng">
                          <a:solidFill>
                            <a:srgbClr val="000000"/>
                          </a:solidFill>
                          <a:latin typeface="Times New Roman" panose="02020603050405020304" pitchFamily="18" charset="0"/>
                          <a:cs typeface="Times New Roman" panose="02020603050405020304" pitchFamily="18" charset="0"/>
                        </a:rPr>
                        <a:t>0.924</a:t>
                      </a:r>
                      <a:endParaRPr lang="en-US" altLang="en-US" sz="1800" b="0"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u="sng">
                          <a:solidFill>
                            <a:srgbClr val="000000"/>
                          </a:solidFill>
                          <a:latin typeface="Times New Roman" panose="02020603050405020304" pitchFamily="18" charset="0"/>
                          <a:cs typeface="Times New Roman" panose="02020603050405020304" pitchFamily="18" charset="0"/>
                        </a:rPr>
                        <a:t>1.72</a:t>
                      </a:r>
                      <a:endParaRPr lang="en-US" altLang="en-US" sz="1800" b="0"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u="sng">
                          <a:solidFill>
                            <a:srgbClr val="000000"/>
                          </a:solidFill>
                          <a:latin typeface="Times New Roman" panose="02020603050405020304" pitchFamily="18" charset="0"/>
                          <a:cs typeface="Times New Roman" panose="02020603050405020304" pitchFamily="18" charset="0"/>
                        </a:rPr>
                        <a:t>0.441</a:t>
                      </a:r>
                      <a:endParaRPr lang="en-US" altLang="en-US" sz="1800" b="0"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Evaluation</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521335" y="2489200"/>
            <a:ext cx="5627370" cy="2999740"/>
          </a:xfrm>
          <a:prstGeom prst="rect">
            <a:avLst/>
          </a:prstGeom>
          <a:noFill/>
        </p:spPr>
        <p:txBody>
          <a:bodyPr wrap="square" rtlCol="0">
            <a:spAutoFit/>
          </a:bodyPr>
          <a:p>
            <a:pPr indent="0" algn="just">
              <a:lnSpc>
                <a:spcPct val="150000"/>
              </a:lnSpc>
              <a:buFont typeface="Arial" panose="020B0604020202020204" pitchFamily="34" charset="0"/>
              <a:buNone/>
              <a:defRPr/>
            </a:pPr>
            <a:r>
              <a:rPr>
                <a:latin typeface="Times New Roman" panose="02020603050405020304" pitchFamily="18" charset="0"/>
                <a:ea typeface="微软雅黑" panose="020B0503020204020204" charset="-122"/>
                <a:cs typeface="Times New Roman" panose="02020603050405020304" pitchFamily="18" charset="0"/>
                <a:sym typeface="+mn-ea"/>
              </a:rPr>
              <a:t>The closer the model is to the left side of the picture, the fewer parameters. The closer the model above the image, the better the segmentation result, that is, the higher the segmentation accuracy. Fibonet is still closer to the top left, which means that the model in this paper is superior to all other classical segmentation models in terms of accuracy and number of parameters.</a:t>
            </a:r>
            <a:endParaRPr>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7" name="KOPPT"/>
          <p:cNvSpPr txBox="1"/>
          <p:nvPr/>
        </p:nvSpPr>
        <p:spPr>
          <a:xfrm>
            <a:off x="415995" y="1464347"/>
            <a:ext cx="4685665"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en-US" altLang="zh-CN" sz="2400" b="1" i="0" kern="1200" cap="none" spc="0" normalizeH="0" baseline="0" dirty="0" smtClean="0">
                <a:solidFill>
                  <a:srgbClr val="5A0867"/>
                </a:solidFill>
                <a:latin typeface="微软雅黑" panose="020B0503020204020204" charset="-122"/>
                <a:ea typeface="微软雅黑" panose="020B0503020204020204" charset="-122"/>
              </a:rPr>
              <a:t>Parmeters</a:t>
            </a: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/accuracy trade-off</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pic>
        <p:nvPicPr>
          <p:cNvPr id="14" name="图片 6" descr="C:\Users\DELL\Documents\文档吴\小论文\untitled.pnguntitled"/>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rcRect t="5182"/>
          <a:stretch>
            <a:fillRect/>
          </a:stretch>
        </p:blipFill>
        <p:spPr>
          <a:xfrm>
            <a:off x="6505575" y="2334895"/>
            <a:ext cx="5400000" cy="38397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Ablation study</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920750" y="3917950"/>
            <a:ext cx="10002520" cy="2002155"/>
          </a:xfrm>
          <a:prstGeom prst="rect">
            <a:avLst/>
          </a:prstGeom>
          <a:noFill/>
        </p:spPr>
        <p:txBody>
          <a:bodyPr wrap="square" rtlCol="0">
            <a:noAutofit/>
          </a:bodyPr>
          <a:p>
            <a:pPr marL="285750" indent="-285750" algn="just">
              <a:lnSpc>
                <a:spcPct val="150000"/>
              </a:lnSpc>
              <a:buFont typeface="Arial" panose="020B0604020202020204" pitchFamily="34" charset="0"/>
              <a:buChar char="•"/>
              <a:defRPr/>
            </a:pPr>
            <a:r>
              <a:rPr lang="en-US">
                <a:latin typeface="Times New Roman" panose="02020603050405020304" pitchFamily="18" charset="0"/>
                <a:ea typeface="微软雅黑" panose="020B0503020204020204" charset="-122"/>
                <a:cs typeface="Times New Roman" panose="02020603050405020304" pitchFamily="18" charset="0"/>
                <a:sym typeface="+mn-ea"/>
              </a:rPr>
              <a:t>T</a:t>
            </a:r>
            <a:r>
              <a:rPr>
                <a:latin typeface="Times New Roman" panose="02020603050405020304" pitchFamily="18" charset="0"/>
                <a:ea typeface="微软雅黑" panose="020B0503020204020204" charset="-122"/>
                <a:cs typeface="Times New Roman" panose="02020603050405020304" pitchFamily="18" charset="0"/>
                <a:sym typeface="+mn-ea"/>
              </a:rPr>
              <a:t>he ablation study for Fiboblock is performed by replacing it with Denseblock, which is a structure commonly found in segmentation networks.</a:t>
            </a:r>
            <a:endParaRPr>
              <a:latin typeface="Times New Roman" panose="02020603050405020304" pitchFamily="18" charset="0"/>
              <a:ea typeface="微软雅黑" panose="020B0503020204020204" charset="-122"/>
              <a:cs typeface="Times New Roman" panose="02020603050405020304" pitchFamily="18" charset="0"/>
              <a:sym typeface="+mn-ea"/>
            </a:endParaRPr>
          </a:p>
          <a:p>
            <a:pPr marL="285750" indent="-285750" algn="just">
              <a:lnSpc>
                <a:spcPct val="150000"/>
              </a:lnSpc>
              <a:buFont typeface="Arial" panose="020B0604020202020204" pitchFamily="34" charset="0"/>
              <a:buChar char="•"/>
              <a:defRPr/>
            </a:pPr>
            <a:r>
              <a:rPr>
                <a:latin typeface="Times New Roman" panose="02020603050405020304" pitchFamily="18" charset="0"/>
                <a:ea typeface="微软雅黑" panose="020B0503020204020204" charset="-122"/>
                <a:cs typeface="Times New Roman" panose="02020603050405020304" pitchFamily="18" charset="0"/>
                <a:sym typeface="+mn-ea"/>
              </a:rPr>
              <a:t>The reason why Fiboblock performs better than Denseblock is α, the ratio of input channels and output channels. The number of output channels of each convolutional layer in Denseblock is fixed. As the input channels grow, its α decreases rapidly. </a:t>
            </a:r>
            <a:endParaRPr>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7" name="KOPPT"/>
          <p:cNvSpPr txBox="1"/>
          <p:nvPr/>
        </p:nvSpPr>
        <p:spPr>
          <a:xfrm>
            <a:off x="415995" y="1464347"/>
            <a:ext cx="1678940" cy="460375"/>
          </a:xfrm>
          <a:prstGeom prst="rect">
            <a:avLst/>
          </a:prstGeom>
          <a:noFill/>
        </p:spPr>
        <p:txBody>
          <a:bodyPr wrap="none" rtlCol="0">
            <a:spAutoFit/>
          </a:bodyPr>
          <a:p>
            <a:pPr marR="0" indent="0"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Fiboblock</a:t>
            </a:r>
            <a:endPar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graphicFrame>
        <p:nvGraphicFramePr>
          <p:cNvPr id="3" name="表格 2"/>
          <p:cNvGraphicFramePr/>
          <p:nvPr>
            <p:custDataLst>
              <p:tags r:id="rId3"/>
            </p:custDataLst>
          </p:nvPr>
        </p:nvGraphicFramePr>
        <p:xfrm>
          <a:off x="2155825" y="2202815"/>
          <a:ext cx="7532370" cy="1371600"/>
        </p:xfrm>
        <a:graphic>
          <a:graphicData uri="http://schemas.openxmlformats.org/drawingml/2006/table">
            <a:tbl>
              <a:tblPr/>
              <a:tblGrid>
                <a:gridCol w="3766185"/>
                <a:gridCol w="3766185"/>
              </a:tblGrid>
              <a:tr h="0">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Blocks</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mIoU</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Fiboblock+Fiboblock</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0.521</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0">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Fiboblock+Denseblock</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0.492</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Denseblock+Fiboblock</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0.459</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Denseblock+Denseblock</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0.457</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Ablation study</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5289550" y="2093595"/>
            <a:ext cx="6410325" cy="2168525"/>
          </a:xfrm>
          <a:prstGeom prst="rect">
            <a:avLst/>
          </a:prstGeom>
          <a:noFill/>
        </p:spPr>
        <p:txBody>
          <a:bodyPr wrap="square" rtlCol="0">
            <a:spAutoFit/>
          </a:bodyPr>
          <a:p>
            <a:pPr marL="285750" indent="-285750" algn="just">
              <a:lnSpc>
                <a:spcPct val="150000"/>
              </a:lnSpc>
              <a:buFont typeface="Arial" panose="020B0604020202020204" pitchFamily="34" charset="0"/>
              <a:buChar char="•"/>
              <a:defRPr/>
            </a:pPr>
            <a:r>
              <a:rPr>
                <a:latin typeface="Times New Roman" panose="02020603050405020304" pitchFamily="18" charset="0"/>
                <a:ea typeface="微软雅黑" panose="020B0503020204020204" charset="-122"/>
                <a:cs typeface="Times New Roman" panose="02020603050405020304" pitchFamily="18" charset="0"/>
                <a:sym typeface="+mn-ea"/>
              </a:rPr>
              <a:t>Generally speaking, with the same number of layers, a larger α brings a larger number of feature maps. If the model extracts features better, the corresponding accuracy is higher.</a:t>
            </a:r>
            <a:endParaRPr>
              <a:latin typeface="Times New Roman" panose="02020603050405020304" pitchFamily="18" charset="0"/>
              <a:ea typeface="微软雅黑" panose="020B0503020204020204" charset="-122"/>
              <a:cs typeface="Times New Roman" panose="02020603050405020304" pitchFamily="18" charset="0"/>
              <a:sym typeface="+mn-ea"/>
            </a:endParaRPr>
          </a:p>
          <a:p>
            <a:pPr marL="285750" indent="-285750" algn="just">
              <a:lnSpc>
                <a:spcPct val="150000"/>
              </a:lnSpc>
              <a:buFont typeface="Arial" panose="020B0604020202020204" pitchFamily="34" charset="0"/>
              <a:buChar char="•"/>
              <a:defRPr/>
            </a:pPr>
            <a:r>
              <a:rPr>
                <a:latin typeface="Times New Roman" panose="02020603050405020304" pitchFamily="18" charset="0"/>
                <a:ea typeface="微软雅黑" panose="020B0503020204020204" charset="-122"/>
                <a:cs typeface="Times New Roman" panose="02020603050405020304" pitchFamily="18" charset="0"/>
                <a:sym typeface="+mn-ea"/>
              </a:rPr>
              <a:t>For the impact of the ratio of input and output channels, we use a direct analogy by adjusting the α of two Fiboblocks.</a:t>
            </a:r>
            <a:endParaRPr>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7" name="KOPPT"/>
          <p:cNvSpPr txBox="1"/>
          <p:nvPr/>
        </p:nvSpPr>
        <p:spPr>
          <a:xfrm>
            <a:off x="415995" y="1464347"/>
            <a:ext cx="1678940" cy="460375"/>
          </a:xfrm>
          <a:prstGeom prst="rect">
            <a:avLst/>
          </a:prstGeom>
          <a:noFill/>
        </p:spPr>
        <p:txBody>
          <a:bodyPr wrap="none" rtlCol="0">
            <a:spAutoFit/>
          </a:bodyPr>
          <a:p>
            <a:pPr marR="0" indent="0" defTabSz="914400" fontAlgn="auto">
              <a:lnSpc>
                <a:spcPct val="100000"/>
              </a:lnSpc>
              <a:spcBef>
                <a:spcPts val="0"/>
              </a:spcBef>
              <a:spcAft>
                <a:spcPts val="0"/>
              </a:spcAft>
              <a:buClrTx/>
              <a:buSzTx/>
              <a:buFontTx/>
              <a:buNone/>
              <a:defRPr/>
            </a:pPr>
            <a:r>
              <a:rPr lang="zh-CN" altLang="en-US" sz="2400" b="1" dirty="0" smtClean="0">
                <a:solidFill>
                  <a:srgbClr val="5A0867"/>
                </a:solidFill>
                <a:latin typeface="微软雅黑" panose="020B0503020204020204" charset="-122"/>
                <a:ea typeface="微软雅黑" panose="020B0503020204020204" charset="-122"/>
                <a:sym typeface="+mn-ea"/>
              </a:rPr>
              <a:t>Fiboblock</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pic>
        <p:nvPicPr>
          <p:cNvPr id="44" name="图片 6" descr="C:\Users\DELL\Desktop\20210316213927771.png20210316213927771"/>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rcRect l="7837" t="11027" b="5712"/>
          <a:stretch>
            <a:fillRect/>
          </a:stretch>
        </p:blipFill>
        <p:spPr>
          <a:xfrm>
            <a:off x="514985" y="2390775"/>
            <a:ext cx="5125720" cy="3912870"/>
          </a:xfrm>
          <a:prstGeom prst="rect">
            <a:avLst/>
          </a:prstGeom>
          <a:noFill/>
          <a:ln>
            <a:noFill/>
          </a:ln>
        </p:spPr>
      </p:pic>
      <p:graphicFrame>
        <p:nvGraphicFramePr>
          <p:cNvPr id="3" name="表格 2"/>
          <p:cNvGraphicFramePr/>
          <p:nvPr>
            <p:custDataLst>
              <p:tags r:id="rId5"/>
            </p:custDataLst>
          </p:nvPr>
        </p:nvGraphicFramePr>
        <p:xfrm>
          <a:off x="5372735" y="4932045"/>
          <a:ext cx="6328410" cy="1371600"/>
        </p:xfrm>
        <a:graphic>
          <a:graphicData uri="http://schemas.openxmlformats.org/drawingml/2006/table">
            <a:tbl>
              <a:tblPr/>
              <a:tblGrid>
                <a:gridCol w="2109470"/>
                <a:gridCol w="2109470"/>
                <a:gridCol w="2109470"/>
              </a:tblGrid>
              <a:tr h="0">
                <a:tc>
                  <a:txBody>
                    <a:bodyPr/>
                    <a:p>
                      <a:pPr indent="0" algn="ctr">
                        <a:buNone/>
                      </a:pPr>
                      <a:r>
                        <a:rPr lang="en-US" sz="1800" b="1" i="1">
                          <a:latin typeface="Times New Roman" panose="02020603050405020304" pitchFamily="18" charset="0"/>
                          <a:cs typeface="Times New Roman" panose="02020603050405020304" pitchFamily="18" charset="0"/>
                        </a:rPr>
                        <a:t>α </a:t>
                      </a:r>
                      <a:r>
                        <a:rPr lang="en-US" sz="1800" b="1">
                          <a:latin typeface="Times New Roman" panose="02020603050405020304" pitchFamily="18" charset="0"/>
                          <a:ea typeface="宋体" panose="02010600030101010101" pitchFamily="2" charset="-122"/>
                          <a:cs typeface="Times New Roman" panose="02020603050405020304" pitchFamily="18" charset="0"/>
                        </a:rPr>
                        <a:t>of Fiboblock1</a:t>
                      </a:r>
                      <a:endParaRPr 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i="1">
                          <a:latin typeface="Times New Roman" panose="02020603050405020304" pitchFamily="18" charset="0"/>
                          <a:cs typeface="Times New Roman" panose="02020603050405020304" pitchFamily="18" charset="0"/>
                        </a:rPr>
                        <a:t>α </a:t>
                      </a:r>
                      <a:r>
                        <a:rPr lang="en-US" sz="1800" b="1">
                          <a:latin typeface="Times New Roman" panose="02020603050405020304" pitchFamily="18" charset="0"/>
                          <a:ea typeface="宋体" panose="02010600030101010101" pitchFamily="2" charset="-122"/>
                          <a:cs typeface="Times New Roman" panose="02020603050405020304" pitchFamily="18" charset="0"/>
                        </a:rPr>
                        <a:t>of Fiboblock2</a:t>
                      </a:r>
                      <a:endParaRPr 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mIoU</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0.75</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0.375</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0.533</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0">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0.65</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0.375</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0.474</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0.75</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0.25</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0.506</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0.75</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0.4</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0.533</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Ablation study</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778510" y="2357755"/>
            <a:ext cx="4222750" cy="3415030"/>
          </a:xfrm>
          <a:prstGeom prst="rect">
            <a:avLst/>
          </a:prstGeom>
          <a:noFill/>
        </p:spPr>
        <p:txBody>
          <a:bodyPr wrap="square" rtlCol="0">
            <a:spAutoFit/>
          </a:bodyPr>
          <a:p>
            <a:pPr indent="0" algn="just">
              <a:lnSpc>
                <a:spcPct val="150000"/>
              </a:lnSpc>
              <a:buNone/>
              <a:defRPr/>
            </a:pPr>
            <a:r>
              <a:rPr lang="zh-CN" altLang="en-US" dirty="0">
                <a:latin typeface="Times New Roman" panose="02020603050405020304" pitchFamily="18" charset="0"/>
                <a:ea typeface="微软雅黑" panose="020B0503020204020204" charset="-122"/>
                <a:cs typeface="Times New Roman" panose="02020603050405020304" pitchFamily="18" charset="0"/>
              </a:rPr>
              <a:t>To take advantage of the characteristics of different learning rates in different training stages, we also use the method in Equation to make the learning rate transition smoothly. Since it is appropriate to reduce the learning rate to one-tenth, we adopt different initial learning rates to set different dynamic ranges. </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p:txBody>
      </p:sp>
      <p:sp>
        <p:nvSpPr>
          <p:cNvPr id="47" name="KOPPT"/>
          <p:cNvSpPr txBox="1"/>
          <p:nvPr/>
        </p:nvSpPr>
        <p:spPr>
          <a:xfrm>
            <a:off x="415925" y="1464310"/>
            <a:ext cx="5888355" cy="460375"/>
          </a:xfrm>
          <a:prstGeom prst="rect">
            <a:avLst/>
          </a:prstGeom>
          <a:noFill/>
        </p:spPr>
        <p:txBody>
          <a:bodyPr wrap="square" rtlCol="0">
            <a:spAutoFit/>
          </a:bodyPr>
          <a:p>
            <a:pPr marR="0" defTabSz="914400" fontAlgn="auto">
              <a:lnSpc>
                <a:spcPct val="100000"/>
              </a:lnSpc>
              <a:spcBef>
                <a:spcPts val="0"/>
              </a:spcBef>
              <a:spcAft>
                <a:spcPts val="0"/>
              </a:spcAft>
              <a:buClrTx/>
              <a:buSzTx/>
              <a:buFontTx/>
              <a:buNone/>
              <a:defRPr/>
            </a:pPr>
            <a:r>
              <a:rPr lang="zh-CN" altLang="en-US" sz="2400" b="1" dirty="0" smtClean="0">
                <a:solidFill>
                  <a:srgbClr val="5A0867"/>
                </a:solidFill>
                <a:latin typeface="微软雅黑" panose="020B0503020204020204" charset="-122"/>
                <a:ea typeface="微软雅黑" panose="020B0503020204020204" charset="-122"/>
                <a:sym typeface="+mn-ea"/>
              </a:rPr>
              <a:t>Learning Rate</a:t>
            </a:r>
            <a:endParaRPr lang="zh-CN" altLang="en-US" sz="2400" b="1" dirty="0" smtClean="0">
              <a:solidFill>
                <a:srgbClr val="5A0867"/>
              </a:solidFill>
              <a:latin typeface="微软雅黑" panose="020B0503020204020204" charset="-122"/>
              <a:ea typeface="微软雅黑" panose="020B0503020204020204" charset="-122"/>
              <a:sym typeface="+mn-ea"/>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graphicFrame>
        <p:nvGraphicFramePr>
          <p:cNvPr id="5" name="表格 4"/>
          <p:cNvGraphicFramePr/>
          <p:nvPr>
            <p:custDataLst>
              <p:tags r:id="rId3"/>
            </p:custDataLst>
          </p:nvPr>
        </p:nvGraphicFramePr>
        <p:xfrm>
          <a:off x="5400040" y="1850390"/>
          <a:ext cx="6249670" cy="1371600"/>
        </p:xfrm>
        <a:graphic>
          <a:graphicData uri="http://schemas.openxmlformats.org/drawingml/2006/table">
            <a:tbl>
              <a:tblPr/>
              <a:tblGrid>
                <a:gridCol w="2154555"/>
                <a:gridCol w="2157730"/>
                <a:gridCol w="1937385"/>
              </a:tblGrid>
              <a:tr h="274320">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Parameters</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Train mIoU</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Test mIoU</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sz="1800" b="0" i="1">
                          <a:latin typeface="Times New Roman" panose="02020603050405020304" pitchFamily="18" charset="0"/>
                          <a:ea typeface="宋体" panose="02010600030101010101" pitchFamily="2" charset="-122"/>
                          <a:cs typeface="Times New Roman" panose="02020603050405020304" pitchFamily="18" charset="0"/>
                        </a:rPr>
                        <a:t>lr</a:t>
                      </a:r>
                      <a:r>
                        <a:rPr lang="en-US" sz="1800" b="0" i="1" baseline="-25000">
                          <a:latin typeface="Times New Roman" panose="02020603050405020304" pitchFamily="18" charset="0"/>
                          <a:ea typeface="宋体" panose="02010600030101010101" pitchFamily="2" charset="-122"/>
                          <a:cs typeface="Times New Roman" panose="02020603050405020304" pitchFamily="18" charset="0"/>
                        </a:rPr>
                        <a:t>0</a:t>
                      </a:r>
                      <a:r>
                        <a:rPr lang="en-US" sz="1800" b="0">
                          <a:latin typeface="Times New Roman" panose="02020603050405020304" pitchFamily="18" charset="0"/>
                          <a:ea typeface="宋体" panose="02010600030101010101" pitchFamily="2" charset="-122"/>
                          <a:cs typeface="Times New Roman" panose="02020603050405020304" pitchFamily="18" charset="0"/>
                        </a:rPr>
                        <a:t>=0.02, </a:t>
                      </a:r>
                      <a:r>
                        <a:rPr lang="en-US" sz="1800" b="0" i="1">
                          <a:latin typeface="Times New Roman" panose="02020603050405020304" pitchFamily="18" charset="0"/>
                          <a:ea typeface="宋体" panose="02010600030101010101" pitchFamily="2" charset="-122"/>
                          <a:cs typeface="Times New Roman" panose="02020603050405020304" pitchFamily="18" charset="0"/>
                        </a:rPr>
                        <a:t>a</a:t>
                      </a:r>
                      <a:r>
                        <a:rPr lang="en-US" sz="1800" b="0">
                          <a:latin typeface="Times New Roman" panose="02020603050405020304" pitchFamily="18" charset="0"/>
                          <a:ea typeface="宋体" panose="02010600030101010101" pitchFamily="2" charset="-122"/>
                          <a:cs typeface="Times New Roman" panose="02020603050405020304" pitchFamily="18" charset="0"/>
                        </a:rPr>
                        <a:t>=1, </a:t>
                      </a:r>
                      <a:r>
                        <a:rPr lang="en-US" sz="1800" b="0" i="1">
                          <a:latin typeface="Times New Roman" panose="02020603050405020304" pitchFamily="18" charset="0"/>
                          <a:ea typeface="宋体" panose="02010600030101010101" pitchFamily="2" charset="-122"/>
                          <a:cs typeface="Times New Roman" panose="02020603050405020304" pitchFamily="18" charset="0"/>
                        </a:rPr>
                        <a:t>t</a:t>
                      </a:r>
                      <a:r>
                        <a:rPr lang="en-US" sz="1800" b="0">
                          <a:latin typeface="Times New Roman" panose="02020603050405020304" pitchFamily="18" charset="0"/>
                          <a:ea typeface="宋体" panose="02010600030101010101" pitchFamily="2" charset="-122"/>
                          <a:cs typeface="Times New Roman" panose="02020603050405020304" pitchFamily="18" charset="0"/>
                        </a:rPr>
                        <a:t>=10</a:t>
                      </a:r>
                      <a:endParaRPr lang="en-US" altLang="en-US" sz="18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0.543</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0.533</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0">
                <a:tc>
                  <a:txBody>
                    <a:bodyPr/>
                    <a:p>
                      <a:pPr indent="0" algn="ctr">
                        <a:buNone/>
                      </a:pPr>
                      <a:r>
                        <a:rPr lang="en-US" sz="1800" b="0" i="1">
                          <a:latin typeface="Times New Roman" panose="02020603050405020304" pitchFamily="18" charset="0"/>
                          <a:ea typeface="宋体" panose="02010600030101010101" pitchFamily="2" charset="-122"/>
                          <a:cs typeface="Times New Roman" panose="02020603050405020304" pitchFamily="18" charset="0"/>
                        </a:rPr>
                        <a:t>lr</a:t>
                      </a:r>
                      <a:r>
                        <a:rPr lang="en-US" sz="1800" b="0" i="1" baseline="-25000">
                          <a:latin typeface="Times New Roman" panose="02020603050405020304" pitchFamily="18" charset="0"/>
                          <a:ea typeface="宋体" panose="02010600030101010101" pitchFamily="2" charset="-122"/>
                          <a:cs typeface="Times New Roman" panose="02020603050405020304" pitchFamily="18" charset="0"/>
                        </a:rPr>
                        <a:t>0</a:t>
                      </a:r>
                      <a:r>
                        <a:rPr lang="en-US" sz="1800" b="0">
                          <a:latin typeface="Times New Roman" panose="02020603050405020304" pitchFamily="18" charset="0"/>
                          <a:ea typeface="宋体" panose="02010600030101010101" pitchFamily="2" charset="-122"/>
                          <a:cs typeface="Times New Roman" panose="02020603050405020304" pitchFamily="18" charset="0"/>
                        </a:rPr>
                        <a:t>=0.01, </a:t>
                      </a:r>
                      <a:r>
                        <a:rPr lang="en-US" sz="1800" b="0" i="1">
                          <a:latin typeface="Times New Roman" panose="02020603050405020304" pitchFamily="18" charset="0"/>
                          <a:ea typeface="宋体" panose="02010600030101010101" pitchFamily="2" charset="-122"/>
                          <a:cs typeface="Times New Roman" panose="02020603050405020304" pitchFamily="18" charset="0"/>
                        </a:rPr>
                        <a:t>a</a:t>
                      </a:r>
                      <a:r>
                        <a:rPr lang="en-US" sz="1800" b="0">
                          <a:latin typeface="Times New Roman" panose="02020603050405020304" pitchFamily="18" charset="0"/>
                          <a:ea typeface="宋体" panose="02010600030101010101" pitchFamily="2" charset="-122"/>
                          <a:cs typeface="Times New Roman" panose="02020603050405020304" pitchFamily="18" charset="0"/>
                        </a:rPr>
                        <a:t>=1, </a:t>
                      </a:r>
                      <a:r>
                        <a:rPr lang="en-US" sz="1800" b="0" i="1">
                          <a:latin typeface="Times New Roman" panose="02020603050405020304" pitchFamily="18" charset="0"/>
                          <a:ea typeface="宋体" panose="02010600030101010101" pitchFamily="2" charset="-122"/>
                          <a:cs typeface="Times New Roman" panose="02020603050405020304" pitchFamily="18" charset="0"/>
                        </a:rPr>
                        <a:t>t</a:t>
                      </a:r>
                      <a:r>
                        <a:rPr lang="en-US" sz="1800" b="0">
                          <a:latin typeface="Times New Roman" panose="02020603050405020304" pitchFamily="18" charset="0"/>
                          <a:ea typeface="宋体" panose="02010600030101010101" pitchFamily="2" charset="-122"/>
                          <a:cs typeface="Times New Roman" panose="02020603050405020304" pitchFamily="18" charset="0"/>
                        </a:rPr>
                        <a:t>=10</a:t>
                      </a:r>
                      <a:endParaRPr lang="en-US" altLang="en-US" sz="18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0.542</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0.531</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1800" b="0" i="1">
                          <a:latin typeface="Times New Roman" panose="02020603050405020304" pitchFamily="18" charset="0"/>
                          <a:ea typeface="宋体" panose="02010600030101010101" pitchFamily="2" charset="-122"/>
                          <a:cs typeface="Times New Roman" panose="02020603050405020304" pitchFamily="18" charset="0"/>
                        </a:rPr>
                        <a:t>lr</a:t>
                      </a:r>
                      <a:r>
                        <a:rPr lang="en-US" sz="1800" b="0" i="1" baseline="-25000">
                          <a:latin typeface="Times New Roman" panose="02020603050405020304" pitchFamily="18" charset="0"/>
                          <a:ea typeface="宋体" panose="02010600030101010101" pitchFamily="2" charset="-122"/>
                          <a:cs typeface="Times New Roman" panose="02020603050405020304" pitchFamily="18" charset="0"/>
                        </a:rPr>
                        <a:t>0</a:t>
                      </a:r>
                      <a:r>
                        <a:rPr lang="en-US" sz="1800" b="0">
                          <a:latin typeface="Times New Roman" panose="02020603050405020304" pitchFamily="18" charset="0"/>
                          <a:ea typeface="宋体" panose="02010600030101010101" pitchFamily="2" charset="-122"/>
                          <a:cs typeface="Times New Roman" panose="02020603050405020304" pitchFamily="18" charset="0"/>
                        </a:rPr>
                        <a:t>=0.05, </a:t>
                      </a:r>
                      <a:r>
                        <a:rPr lang="en-US" sz="1800" b="0" i="1">
                          <a:latin typeface="Times New Roman" panose="02020603050405020304" pitchFamily="18" charset="0"/>
                          <a:ea typeface="宋体" panose="02010600030101010101" pitchFamily="2" charset="-122"/>
                          <a:cs typeface="Times New Roman" panose="02020603050405020304" pitchFamily="18" charset="0"/>
                        </a:rPr>
                        <a:t>a</a:t>
                      </a:r>
                      <a:r>
                        <a:rPr lang="en-US" sz="1800" b="0">
                          <a:latin typeface="Times New Roman" panose="02020603050405020304" pitchFamily="18" charset="0"/>
                          <a:ea typeface="宋体" panose="02010600030101010101" pitchFamily="2" charset="-122"/>
                          <a:cs typeface="Times New Roman" panose="02020603050405020304" pitchFamily="18" charset="0"/>
                        </a:rPr>
                        <a:t>=5, </a:t>
                      </a:r>
                      <a:r>
                        <a:rPr lang="en-US" sz="1800" b="0" i="1">
                          <a:latin typeface="Times New Roman" panose="02020603050405020304" pitchFamily="18" charset="0"/>
                          <a:ea typeface="宋体" panose="02010600030101010101" pitchFamily="2" charset="-122"/>
                          <a:cs typeface="Times New Roman" panose="02020603050405020304" pitchFamily="18" charset="0"/>
                        </a:rPr>
                        <a:t>t</a:t>
                      </a:r>
                      <a:r>
                        <a:rPr lang="en-US" sz="1800" b="0">
                          <a:latin typeface="Times New Roman" panose="02020603050405020304" pitchFamily="18" charset="0"/>
                          <a:ea typeface="宋体" panose="02010600030101010101" pitchFamily="2" charset="-122"/>
                          <a:cs typeface="Times New Roman" panose="02020603050405020304" pitchFamily="18" charset="0"/>
                        </a:rPr>
                        <a:t>=10</a:t>
                      </a:r>
                      <a:endParaRPr lang="en-US" altLang="en-US" sz="18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0.504</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0.496</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0">
                <a:tc>
                  <a:txBody>
                    <a:bodyPr/>
                    <a:p>
                      <a:pPr indent="0" algn="ctr">
                        <a:buNone/>
                      </a:pPr>
                      <a:r>
                        <a:rPr lang="en-US" sz="1800" b="0" i="1">
                          <a:latin typeface="Times New Roman" panose="02020603050405020304" pitchFamily="18" charset="0"/>
                          <a:ea typeface="宋体" panose="02010600030101010101" pitchFamily="2" charset="-122"/>
                          <a:cs typeface="Times New Roman" panose="02020603050405020304" pitchFamily="18" charset="0"/>
                        </a:rPr>
                        <a:t>lr</a:t>
                      </a:r>
                      <a:r>
                        <a:rPr lang="en-US" sz="1800" b="0" i="1" baseline="-25000">
                          <a:latin typeface="Times New Roman" panose="02020603050405020304" pitchFamily="18" charset="0"/>
                          <a:ea typeface="宋体" panose="02010600030101010101" pitchFamily="2" charset="-122"/>
                          <a:cs typeface="Times New Roman" panose="02020603050405020304" pitchFamily="18" charset="0"/>
                        </a:rPr>
                        <a:t>0</a:t>
                      </a:r>
                      <a:r>
                        <a:rPr lang="en-US" sz="1800" b="0">
                          <a:latin typeface="Times New Roman" panose="02020603050405020304" pitchFamily="18" charset="0"/>
                          <a:ea typeface="宋体" panose="02010600030101010101" pitchFamily="2" charset="-122"/>
                          <a:cs typeface="Times New Roman" panose="02020603050405020304" pitchFamily="18" charset="0"/>
                        </a:rPr>
                        <a:t>=0.05, </a:t>
                      </a:r>
                      <a:r>
                        <a:rPr lang="en-US" sz="1800" b="0" i="1">
                          <a:latin typeface="Times New Roman" panose="02020603050405020304" pitchFamily="18" charset="0"/>
                          <a:ea typeface="宋体" panose="02010600030101010101" pitchFamily="2" charset="-122"/>
                          <a:cs typeface="Times New Roman" panose="02020603050405020304" pitchFamily="18" charset="0"/>
                        </a:rPr>
                        <a:t>a</a:t>
                      </a:r>
                      <a:r>
                        <a:rPr lang="en-US" sz="1800" b="0">
                          <a:latin typeface="Times New Roman" panose="02020603050405020304" pitchFamily="18" charset="0"/>
                          <a:ea typeface="宋体" panose="02010600030101010101" pitchFamily="2" charset="-122"/>
                          <a:cs typeface="Times New Roman" panose="02020603050405020304" pitchFamily="18" charset="0"/>
                        </a:rPr>
                        <a:t>=1, </a:t>
                      </a:r>
                      <a:r>
                        <a:rPr lang="en-US" sz="1800" b="0" i="1">
                          <a:latin typeface="Times New Roman" panose="02020603050405020304" pitchFamily="18" charset="0"/>
                          <a:ea typeface="宋体" panose="02010600030101010101" pitchFamily="2" charset="-122"/>
                          <a:cs typeface="Times New Roman" panose="02020603050405020304" pitchFamily="18" charset="0"/>
                        </a:rPr>
                        <a:t>t</a:t>
                      </a:r>
                      <a:r>
                        <a:rPr lang="en-US" sz="1800" b="0">
                          <a:latin typeface="Times New Roman" panose="02020603050405020304" pitchFamily="18" charset="0"/>
                          <a:ea typeface="宋体" panose="02010600030101010101" pitchFamily="2" charset="-122"/>
                          <a:cs typeface="Times New Roman" panose="02020603050405020304" pitchFamily="18" charset="0"/>
                        </a:rPr>
                        <a:t>=10</a:t>
                      </a:r>
                      <a:endParaRPr lang="en-US" altLang="en-US" sz="1800" b="0" i="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0.543</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0.532</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7" name="图片 6" descr="C:\Users\DELL\Desktop\20210316213927771.png20210316213927771"/>
          <p:cNvPicPr/>
          <p:nvPr>
            <p:custDataLst>
              <p:tags r:id="rId4"/>
            </p:custDataLst>
          </p:nvPr>
        </p:nvPicPr>
        <p:blipFill>
          <a:blip r:embed="rId5">
            <a:clrChange>
              <a:clrFrom>
                <a:srgbClr val="FFFFFF">
                  <a:alpha val="100000"/>
                </a:srgbClr>
              </a:clrFrom>
              <a:clrTo>
                <a:srgbClr val="FFFFFF">
                  <a:alpha val="100000"/>
                  <a:alpha val="0"/>
                </a:srgbClr>
              </a:clrTo>
            </a:clrChange>
          </a:blip>
          <a:srcRect l="4928" t="11037" r="7378" b="4917"/>
          <a:stretch>
            <a:fillRect/>
          </a:stretch>
        </p:blipFill>
        <p:spPr>
          <a:xfrm>
            <a:off x="7802245" y="3513455"/>
            <a:ext cx="3954780" cy="2843530"/>
          </a:xfrm>
          <a:prstGeom prst="rect">
            <a:avLst/>
          </a:prstGeom>
          <a:noFill/>
          <a:ln>
            <a:noFill/>
          </a:ln>
        </p:spPr>
      </p:pic>
      <p:graphicFrame>
        <p:nvGraphicFramePr>
          <p:cNvPr id="3" name="Object 10"/>
          <p:cNvGraphicFramePr>
            <a:graphicFrameLocks noChangeAspect="1"/>
          </p:cNvGraphicFramePr>
          <p:nvPr>
            <p:custDataLst>
              <p:tags r:id="rId6"/>
            </p:custDataLst>
          </p:nvPr>
        </p:nvGraphicFramePr>
        <p:xfrm>
          <a:off x="5625783" y="4612323"/>
          <a:ext cx="1875555" cy="720000"/>
        </p:xfrm>
        <a:graphic>
          <a:graphicData uri="http://schemas.openxmlformats.org/presentationml/2006/ole">
            <mc:AlternateContent xmlns:mc="http://schemas.openxmlformats.org/markup-compatibility/2006">
              <mc:Choice xmlns:v="urn:schemas-microsoft-com:vml" Requires="v">
                <p:oleObj spid="_x0000_s3076" name="" r:id="rId7" imgW="1091565" imgH="419100" progId="Equation.KSEE3">
                  <p:embed/>
                </p:oleObj>
              </mc:Choice>
              <mc:Fallback>
                <p:oleObj name="" r:id="rId7" imgW="1091565" imgH="419100" progId="Equation.KSEE3">
                  <p:embed/>
                  <p:pic>
                    <p:nvPicPr>
                      <p:cNvPr id="0" name="图片 3075"/>
                      <p:cNvPicPr/>
                      <p:nvPr/>
                    </p:nvPicPr>
                    <p:blipFill>
                      <a:blip r:embed="rId8"/>
                      <a:stretch>
                        <a:fillRect/>
                      </a:stretch>
                    </p:blipFill>
                    <p:spPr>
                      <a:xfrm>
                        <a:off x="5625783" y="4612323"/>
                        <a:ext cx="1875555" cy="720000"/>
                      </a:xfrm>
                      <a:prstGeom prst="rect">
                        <a:avLst/>
                      </a:prstGeom>
                      <a:noFill/>
                      <a:ln w="38100">
                        <a:noFill/>
                        <a:miter/>
                      </a:ln>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D:\图片1.png图片1"/>
          <p:cNvPicPr>
            <a:picLocks noChangeAspect="1"/>
          </p:cNvPicPr>
          <p:nvPr/>
        </p:nvPicPr>
        <p:blipFill>
          <a:blip r:embed="rId1"/>
          <a:srcRect/>
          <a:stretch>
            <a:fillRect/>
          </a:stretch>
        </p:blipFill>
        <p:spPr>
          <a:xfrm>
            <a:off x="8890" y="1270"/>
            <a:ext cx="12181840" cy="6852920"/>
          </a:xfrm>
          <a:prstGeom prst="rect">
            <a:avLst/>
          </a:prstGeom>
        </p:spPr>
      </p:pic>
      <p:sp>
        <p:nvSpPr>
          <p:cNvPr id="5" name="PA_文本框 8"/>
          <p:cNvSpPr txBox="1"/>
          <p:nvPr>
            <p:custDataLst>
              <p:tags r:id="rId2"/>
            </p:custDataLst>
          </p:nvPr>
        </p:nvSpPr>
        <p:spPr>
          <a:xfrm>
            <a:off x="731203" y="4359910"/>
            <a:ext cx="10729595" cy="521970"/>
          </a:xfrm>
          <a:prstGeom prst="rect">
            <a:avLst/>
          </a:prstGeom>
          <a:noFill/>
        </p:spPr>
        <p:txBody>
          <a:bodyPr wrap="square" rtlCol="0">
            <a:spAutoFit/>
          </a:bodyPr>
          <a:p>
            <a:pPr algn="ctr"/>
            <a:r>
              <a:rPr lang="en-US" altLang="zh-CN" sz="2800" smtClean="0">
                <a:solidFill>
                  <a:schemeClr val="bg1">
                    <a:lumMod val="85000"/>
                  </a:schemeClr>
                </a:solidFill>
                <a:latin typeface="微软雅黑" panose="020B0503020204020204" charset="-122"/>
                <a:ea typeface="微软雅黑" panose="020B0503020204020204" charset="-122"/>
              </a:rPr>
              <a:t>Thank </a:t>
            </a:r>
            <a:r>
              <a:rPr lang="en-US" altLang="zh-CN" sz="2800" smtClean="0">
                <a:solidFill>
                  <a:schemeClr val="bg1">
                    <a:lumMod val="85000"/>
                  </a:schemeClr>
                </a:solidFill>
                <a:latin typeface="微软雅黑" panose="020B0503020204020204" charset="-122"/>
                <a:ea typeface="微软雅黑" panose="020B0503020204020204" charset="-122"/>
              </a:rPr>
              <a:t>you for listening</a:t>
            </a:r>
            <a:endParaRPr lang="en-US" altLang="zh-CN" sz="2800" smtClean="0">
              <a:solidFill>
                <a:schemeClr val="bg1">
                  <a:lumMod val="85000"/>
                </a:schemeClr>
              </a:solidFill>
              <a:latin typeface="微软雅黑" panose="020B0503020204020204" charset="-122"/>
              <a:ea typeface="微软雅黑" panose="020B0503020204020204" charset="-122"/>
            </a:endParaRPr>
          </a:p>
        </p:txBody>
      </p:sp>
      <p:sp>
        <p:nvSpPr>
          <p:cNvPr id="6" name="PA_文本框 8"/>
          <p:cNvSpPr txBox="1"/>
          <p:nvPr>
            <p:custDataLst>
              <p:tags r:id="rId3"/>
            </p:custDataLst>
          </p:nvPr>
        </p:nvSpPr>
        <p:spPr>
          <a:xfrm>
            <a:off x="3059113" y="3300095"/>
            <a:ext cx="6073775" cy="1014730"/>
          </a:xfrm>
          <a:prstGeom prst="rect">
            <a:avLst/>
          </a:prstGeom>
          <a:noFill/>
        </p:spPr>
        <p:txBody>
          <a:bodyPr wrap="square" rtlCol="0">
            <a:spAutoFit/>
          </a:bodyPr>
          <a:p>
            <a:pPr algn="ctr"/>
            <a:r>
              <a:rPr lang="en-US" altLang="zh-CN" sz="6000" b="1" smtClean="0">
                <a:solidFill>
                  <a:schemeClr val="bg1"/>
                </a:solidFill>
                <a:latin typeface="微软雅黑" panose="020B0503020204020204" charset="-122"/>
                <a:ea typeface="微软雅黑" panose="020B0503020204020204" charset="-122"/>
              </a:rPr>
              <a:t>Q&amp;A</a:t>
            </a:r>
            <a:endParaRPr lang="en-US" altLang="zh-CN" sz="6000" b="1" smtClean="0">
              <a:solidFill>
                <a:schemeClr val="bg1"/>
              </a:solidFill>
              <a:latin typeface="微软雅黑" panose="020B0503020204020204" charset="-122"/>
              <a:ea typeface="微软雅黑" panose="020B0503020204020204" charset="-122"/>
            </a:endParaRPr>
          </a:p>
        </p:txBody>
      </p:sp>
      <p:cxnSp>
        <p:nvCxnSpPr>
          <p:cNvPr id="7" name="直接连接符 6"/>
          <p:cNvCxnSpPr/>
          <p:nvPr/>
        </p:nvCxnSpPr>
        <p:spPr>
          <a:xfrm>
            <a:off x="3435350" y="4368800"/>
            <a:ext cx="5321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D:\图片1.png图片1"/>
          <p:cNvPicPr>
            <a:picLocks noChangeAspect="1"/>
          </p:cNvPicPr>
          <p:nvPr/>
        </p:nvPicPr>
        <p:blipFill>
          <a:blip r:embed="rId1"/>
          <a:srcRect/>
          <a:stretch>
            <a:fillRect/>
          </a:stretch>
        </p:blipFill>
        <p:spPr>
          <a:xfrm>
            <a:off x="13971" y="7620"/>
            <a:ext cx="12163425" cy="6842760"/>
          </a:xfrm>
          <a:prstGeom prst="rect">
            <a:avLst/>
          </a:prstGeom>
        </p:spPr>
      </p:pic>
      <p:sp>
        <p:nvSpPr>
          <p:cNvPr id="5" name="PA_文本框 8"/>
          <p:cNvSpPr txBox="1"/>
          <p:nvPr>
            <p:custDataLst>
              <p:tags r:id="rId2"/>
            </p:custDataLst>
          </p:nvPr>
        </p:nvSpPr>
        <p:spPr>
          <a:xfrm>
            <a:off x="1710690" y="1461770"/>
            <a:ext cx="1760855" cy="1198880"/>
          </a:xfrm>
          <a:prstGeom prst="rect">
            <a:avLst/>
          </a:prstGeom>
          <a:noFill/>
        </p:spPr>
        <p:txBody>
          <a:bodyPr wrap="square" rtlCol="0">
            <a:spAutoFit/>
          </a:bodyPr>
          <a:p>
            <a:pPr algn="dist"/>
            <a:r>
              <a:rPr lang="zh-CN" altLang="en-US" sz="3600" b="1" dirty="0" smtClean="0">
                <a:solidFill>
                  <a:srgbClr val="5A0867"/>
                </a:solidFill>
                <a:latin typeface="微软雅黑" panose="020B0503020204020204" charset="-122"/>
                <a:ea typeface="微软雅黑" panose="020B0503020204020204" charset="-122"/>
              </a:rPr>
              <a:t>CONTENTS</a:t>
            </a:r>
            <a:endParaRPr lang="zh-CN" altLang="en-US" sz="3600" b="1" dirty="0" smtClean="0">
              <a:solidFill>
                <a:srgbClr val="5A0867"/>
              </a:solidFill>
              <a:latin typeface="微软雅黑" panose="020B0503020204020204" charset="-122"/>
              <a:ea typeface="微软雅黑" panose="020B0503020204020204" charset="-122"/>
            </a:endParaRPr>
          </a:p>
        </p:txBody>
      </p:sp>
      <p:sp>
        <p:nvSpPr>
          <p:cNvPr id="16" name="文本框 15"/>
          <p:cNvSpPr txBox="1"/>
          <p:nvPr/>
        </p:nvSpPr>
        <p:spPr>
          <a:xfrm flipH="1">
            <a:off x="5466715" y="2053590"/>
            <a:ext cx="2682875"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rPr>
              <a:t>Introduction</a:t>
            </a:r>
            <a:endPar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17" name="文本框 16"/>
          <p:cNvSpPr txBox="1"/>
          <p:nvPr/>
        </p:nvSpPr>
        <p:spPr>
          <a:xfrm>
            <a:off x="4133850" y="1905635"/>
            <a:ext cx="9442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01</a:t>
            </a:r>
            <a:endPar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9" name="文本框 18"/>
          <p:cNvSpPr txBox="1"/>
          <p:nvPr/>
        </p:nvSpPr>
        <p:spPr>
          <a:xfrm flipH="1">
            <a:off x="5466715" y="3032125"/>
            <a:ext cx="2682875"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rPr>
              <a:t>Related Work</a:t>
            </a:r>
            <a:endPar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30" name="文本框 29"/>
          <p:cNvSpPr txBox="1"/>
          <p:nvPr/>
        </p:nvSpPr>
        <p:spPr>
          <a:xfrm>
            <a:off x="4133850" y="2884170"/>
            <a:ext cx="9442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02</a:t>
            </a:r>
            <a:endPar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32" name="文本框 31"/>
          <p:cNvSpPr txBox="1"/>
          <p:nvPr/>
        </p:nvSpPr>
        <p:spPr>
          <a:xfrm flipH="1">
            <a:off x="5466715" y="4010660"/>
            <a:ext cx="5398770"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rPr>
              <a:t>Our Approach</a:t>
            </a:r>
            <a:endPar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34" name="文本框 33"/>
          <p:cNvSpPr txBox="1"/>
          <p:nvPr/>
        </p:nvSpPr>
        <p:spPr>
          <a:xfrm>
            <a:off x="4133850" y="3862705"/>
            <a:ext cx="9442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03</a:t>
            </a:r>
            <a:endPar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36" name="文本框 35"/>
          <p:cNvSpPr txBox="1"/>
          <p:nvPr/>
        </p:nvSpPr>
        <p:spPr>
          <a:xfrm flipH="1">
            <a:off x="5466715" y="4989195"/>
            <a:ext cx="5187315"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rPr>
              <a:t>Evaluation</a:t>
            </a:r>
            <a:endPar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38" name="文本框 37"/>
          <p:cNvSpPr txBox="1"/>
          <p:nvPr/>
        </p:nvSpPr>
        <p:spPr>
          <a:xfrm>
            <a:off x="4133850" y="4841240"/>
            <a:ext cx="9442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04</a:t>
            </a:r>
            <a:endPar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endParaRPr>
          </a:p>
        </p:txBody>
      </p:sp>
      <p:cxnSp>
        <p:nvCxnSpPr>
          <p:cNvPr id="39" name="直接连接符 29"/>
          <p:cNvCxnSpPr/>
          <p:nvPr/>
        </p:nvCxnSpPr>
        <p:spPr>
          <a:xfrm>
            <a:off x="5217795" y="1995805"/>
            <a:ext cx="0" cy="52197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0"/>
          <p:cNvCxnSpPr/>
          <p:nvPr/>
        </p:nvCxnSpPr>
        <p:spPr>
          <a:xfrm>
            <a:off x="5217795" y="2985135"/>
            <a:ext cx="0" cy="52197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31"/>
          <p:cNvCxnSpPr/>
          <p:nvPr/>
        </p:nvCxnSpPr>
        <p:spPr>
          <a:xfrm>
            <a:off x="5217795" y="3974465"/>
            <a:ext cx="0" cy="52197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32"/>
          <p:cNvCxnSpPr/>
          <p:nvPr/>
        </p:nvCxnSpPr>
        <p:spPr>
          <a:xfrm>
            <a:off x="5217795" y="4963795"/>
            <a:ext cx="0" cy="52197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133850" y="5819775"/>
            <a:ext cx="9442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05</a:t>
            </a:r>
            <a:endPar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endParaRPr>
          </a:p>
        </p:txBody>
      </p:sp>
      <p:cxnSp>
        <p:nvCxnSpPr>
          <p:cNvPr id="7" name="直接连接符 32"/>
          <p:cNvCxnSpPr/>
          <p:nvPr/>
        </p:nvCxnSpPr>
        <p:spPr>
          <a:xfrm>
            <a:off x="5217795" y="5953125"/>
            <a:ext cx="0" cy="52197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flipH="1">
            <a:off x="5466715" y="5967730"/>
            <a:ext cx="3208020"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rPr>
              <a:t>Ablation study</a:t>
            </a:r>
            <a:endPar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E:\工作\清华大学ppt\3\画板 1 副本 3.png画板 1 副本 3"/>
          <p:cNvPicPr>
            <a:picLocks noChangeAspect="1"/>
          </p:cNvPicPr>
          <p:nvPr>
            <p:custDataLst>
              <p:tags r:id="rId1"/>
            </p:custDataLst>
          </p:nvPr>
        </p:nvPicPr>
        <p:blipFill>
          <a:blip r:embed="rId2"/>
          <a:srcRect/>
          <a:stretch>
            <a:fillRect/>
          </a:stretch>
        </p:blipFill>
        <p:spPr>
          <a:xfrm>
            <a:off x="6668" y="953"/>
            <a:ext cx="12178030" cy="6856095"/>
          </a:xfrm>
          <a:prstGeom prst="rect">
            <a:avLst/>
          </a:prstGeom>
        </p:spPr>
      </p:pic>
      <p:sp>
        <p:nvSpPr>
          <p:cNvPr id="45" name="TextBox 3"/>
          <p:cNvSpPr txBox="1"/>
          <p:nvPr/>
        </p:nvSpPr>
        <p:spPr>
          <a:xfrm>
            <a:off x="715010" y="454025"/>
            <a:ext cx="3620135"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Introduction</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48360" y="2326005"/>
            <a:ext cx="10005695" cy="2249170"/>
          </a:xfrm>
          <a:prstGeom prst="rect">
            <a:avLst/>
          </a:prstGeom>
          <a:noFill/>
        </p:spPr>
        <p:txBody>
          <a:bodyPr wrap="square" rtlCol="0">
            <a:spAutoFit/>
          </a:bodyPr>
          <a:p>
            <a:pPr indent="0" algn="just">
              <a:lnSpc>
                <a:spcPct val="130000"/>
              </a:lnSpc>
              <a:buNone/>
            </a:pPr>
            <a:r>
              <a:rPr dirty="0">
                <a:latin typeface="Times New Roman" panose="02020603050405020304" pitchFamily="18" charset="0"/>
                <a:ea typeface="微软雅黑" panose="020B0503020204020204" charset="-122"/>
                <a:cs typeface="Times New Roman" panose="02020603050405020304" pitchFamily="18" charset="0"/>
              </a:rPr>
              <a:t>In recent years, accurate models for image segmentation have become larger and more complex. However, it is hard to apply them into embedded devices which usually have limited space for data, energy and computing. Meanwhile, since many embedded devices do not support modifications of computing units, simple models with such requirements cannot be adapted to these devices. To achieve high accuracy for image segmentation in embedded devices, we propose a light-weight and efficient neural network, named Fibonet. </a:t>
            </a:r>
            <a:endParaRPr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descr="E:\工作\清华大学ppt\3\资源 7.png资源 7"/>
          <p:cNvPicPr>
            <a:picLocks noChangeAspect="1"/>
          </p:cNvPicPr>
          <p:nvPr/>
        </p:nvPicPr>
        <p:blipFill>
          <a:blip r:embed="rId3"/>
          <a:srcRect/>
          <a:stretch>
            <a:fillRect/>
          </a:stretch>
        </p:blipFill>
        <p:spPr>
          <a:xfrm flipV="1">
            <a:off x="393065" y="1174750"/>
            <a:ext cx="7320915" cy="76200"/>
          </a:xfrm>
          <a:prstGeom prst="rect">
            <a:avLst/>
          </a:prstGeom>
        </p:spPr>
      </p:pic>
      <p:sp>
        <p:nvSpPr>
          <p:cNvPr id="47" name="KOPPT"/>
          <p:cNvSpPr txBox="1"/>
          <p:nvPr>
            <p:custDataLst>
              <p:tags r:id="rId4"/>
            </p:custDataLst>
          </p:nvPr>
        </p:nvSpPr>
        <p:spPr>
          <a:xfrm>
            <a:off x="415995" y="1464347"/>
            <a:ext cx="3934460" cy="46037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sz="2400" b="1" dirty="0" smtClean="0">
                <a:solidFill>
                  <a:srgbClr val="5A0867"/>
                </a:solidFill>
                <a:latin typeface="微软雅黑" panose="020B0503020204020204" charset="-122"/>
                <a:ea typeface="微软雅黑" panose="020B0503020204020204" charset="-122"/>
                <a:sym typeface="+mn-ea"/>
              </a:rPr>
              <a:t>Background &amp; Problems</a:t>
            </a:r>
            <a:endParaRPr kumimoji="0" lang="zh-CN" altLang="en-US" sz="2400" b="1" i="0" u="none" strike="noStrike" kern="1200" cap="none" spc="0" normalizeH="0" baseline="0" noProof="0" dirty="0" smtClean="0">
              <a:ln>
                <a:noFill/>
              </a:ln>
              <a:solidFill>
                <a:srgbClr val="5A0867"/>
              </a:solidFill>
              <a:effectLst/>
              <a:uLnTx/>
              <a:uFillTx/>
              <a:latin typeface="Impact" panose="020B0806030902050204"/>
              <a:ea typeface="微软雅黑" panose="020B0503020204020204" charset="-122"/>
              <a:cs typeface="Calibri" panose="020F0502020204030204"/>
            </a:endParaRPr>
          </a:p>
        </p:txBody>
      </p:sp>
      <p:pic>
        <p:nvPicPr>
          <p:cNvPr id="40" name="图片 40" descr="C:\Users\Administrator\Desktop\图片1.png图片1"/>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a:stretch>
            <a:fillRect/>
          </a:stretch>
        </p:blipFill>
        <p:spPr>
          <a:xfrm>
            <a:off x="5208588" y="4277043"/>
            <a:ext cx="5514975" cy="2426335"/>
          </a:xfrm>
          <a:prstGeom prst="rect">
            <a:avLst/>
          </a:prstGeom>
        </p:spPr>
      </p:pic>
      <p:pic>
        <p:nvPicPr>
          <p:cNvPr id="4" name="图片 3"/>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991870" y="4716145"/>
            <a:ext cx="4021200" cy="15268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E:\工作\清华大学ppt\3\画板 1 副本 3.png画板 1 副本 3"/>
          <p:cNvPicPr>
            <a:picLocks noChangeAspect="1"/>
          </p:cNvPicPr>
          <p:nvPr>
            <p:custDataLst>
              <p:tags r:id="rId1"/>
            </p:custDataLst>
          </p:nvPr>
        </p:nvPicPr>
        <p:blipFill>
          <a:blip r:embed="rId2"/>
          <a:srcRect/>
          <a:stretch>
            <a:fillRect/>
          </a:stretch>
        </p:blipFill>
        <p:spPr>
          <a:xfrm>
            <a:off x="6668" y="953"/>
            <a:ext cx="12178030" cy="6856095"/>
          </a:xfrm>
          <a:prstGeom prst="rect">
            <a:avLst/>
          </a:prstGeom>
        </p:spPr>
      </p:pic>
      <p:sp>
        <p:nvSpPr>
          <p:cNvPr id="45" name="TextBox 3"/>
          <p:cNvSpPr txBox="1"/>
          <p:nvPr/>
        </p:nvSpPr>
        <p:spPr>
          <a:xfrm>
            <a:off x="715010" y="454025"/>
            <a:ext cx="3620135"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Introduction</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4766945" y="2743200"/>
            <a:ext cx="6087110" cy="3688080"/>
          </a:xfrm>
          <a:prstGeom prst="rect">
            <a:avLst/>
          </a:prstGeom>
          <a:noFill/>
        </p:spPr>
        <p:txBody>
          <a:bodyPr wrap="square" rtlCol="0">
            <a:spAutoFit/>
          </a:bodyPr>
          <a:p>
            <a:pPr marL="285750" indent="-285750" algn="just">
              <a:lnSpc>
                <a:spcPct val="130000"/>
              </a:lnSpc>
              <a:buFont typeface="Arial" panose="020B0604020202020204" pitchFamily="34" charset="0"/>
              <a:buChar char="•"/>
            </a:pPr>
            <a:r>
              <a:rPr lang="zh-CN" altLang="en-US" dirty="0">
                <a:latin typeface="Times New Roman" panose="02020603050405020304" pitchFamily="18" charset="0"/>
                <a:ea typeface="微软雅黑" panose="020B0503020204020204" charset="-122"/>
                <a:cs typeface="Times New Roman" panose="02020603050405020304" pitchFamily="18" charset="0"/>
              </a:rPr>
              <a:t>We propose Fibonet which is light-weight and efficient. In particular, we also propose the stage loss function to train</a:t>
            </a:r>
            <a:r>
              <a:rPr lang="en-US" altLang="zh-CN" dirty="0">
                <a:latin typeface="Times New Roman" panose="02020603050405020304" pitchFamily="18" charset="0"/>
                <a:ea typeface="微软雅黑" panose="020B0503020204020204" charset="-122"/>
                <a:cs typeface="Times New Roman" panose="02020603050405020304" pitchFamily="18" charset="0"/>
              </a:rPr>
              <a:t> </a:t>
            </a:r>
            <a:r>
              <a:rPr lang="zh-CN" altLang="en-US" dirty="0">
                <a:latin typeface="Times New Roman" panose="02020603050405020304" pitchFamily="18" charset="0"/>
                <a:ea typeface="微软雅黑" panose="020B0503020204020204" charset="-122"/>
                <a:cs typeface="Times New Roman" panose="02020603050405020304" pitchFamily="18" charset="0"/>
              </a:rPr>
              <a:t>the models. </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30000"/>
              </a:lnSpc>
              <a:buFont typeface="Arial" panose="020B0604020202020204" pitchFamily="34" charset="0"/>
              <a:buChar char="•"/>
            </a:pPr>
            <a:endParaRPr lang="zh-CN" altLang="en-US" dirty="0">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30000"/>
              </a:lnSpc>
              <a:buFont typeface="Arial" panose="020B0604020202020204" pitchFamily="34" charset="0"/>
              <a:buChar char="•"/>
            </a:pPr>
            <a:r>
              <a:rPr lang="en-US" altLang="zh-CN" dirty="0">
                <a:latin typeface="Times New Roman" panose="02020603050405020304" pitchFamily="18" charset="0"/>
                <a:ea typeface="微软雅黑" panose="020B0503020204020204" charset="-122"/>
                <a:cs typeface="Times New Roman" panose="02020603050405020304" pitchFamily="18" charset="0"/>
              </a:rPr>
              <a:t>We apply the model to embedded devices based on low_x0002_light image sensors to achieve real-time small object segmentation.</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30000"/>
              </a:lnSpc>
              <a:buFont typeface="Arial" panose="020B0604020202020204" pitchFamily="34" charset="0"/>
              <a:buChar char="•"/>
            </a:pP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30000"/>
              </a:lnSpc>
              <a:buFont typeface="Arial" panose="020B0604020202020204" pitchFamily="34" charset="0"/>
              <a:buChar char="•"/>
            </a:pPr>
            <a:r>
              <a:rPr lang="en-US" altLang="zh-CN" dirty="0">
                <a:latin typeface="Times New Roman" panose="02020603050405020304" pitchFamily="18" charset="0"/>
                <a:ea typeface="微软雅黑" panose="020B0503020204020204" charset="-122"/>
                <a:cs typeface="Times New Roman" panose="02020603050405020304" pitchFamily="18" charset="0"/>
              </a:rPr>
              <a:t>We compare with many other models and prove that it effectively balances accuracy and computing resources.</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sp>
        <p:nvSpPr>
          <p:cNvPr id="10" name="TextBox 76"/>
          <p:cNvSpPr txBox="1"/>
          <p:nvPr/>
        </p:nvSpPr>
        <p:spPr>
          <a:xfrm>
            <a:off x="7043505" y="1753159"/>
            <a:ext cx="2387600" cy="706755"/>
          </a:xfrm>
          <a:prstGeom prst="rect">
            <a:avLst/>
          </a:prstGeom>
          <a:noFill/>
        </p:spPr>
        <p:txBody>
          <a:bodyPr wrap="none" rtlCol="0">
            <a:spAutoFit/>
          </a:bodyPr>
          <a:p>
            <a:r>
              <a:rPr lang="en-US" altLang="zh-CN" sz="2400" b="1" dirty="0" smtClean="0">
                <a:solidFill>
                  <a:srgbClr val="5A0867"/>
                </a:solidFill>
                <a:latin typeface="微软雅黑" panose="020B0503020204020204" charset="-122"/>
                <a:ea typeface="微软雅黑" panose="020B0503020204020204" charset="-122"/>
              </a:rPr>
              <a:t>C</a:t>
            </a:r>
            <a:r>
              <a:rPr lang="zh-CN" altLang="en-US" sz="2400" b="1" dirty="0" smtClean="0">
                <a:solidFill>
                  <a:srgbClr val="5A0867"/>
                </a:solidFill>
                <a:latin typeface="微软雅黑" panose="020B0503020204020204" charset="-122"/>
                <a:ea typeface="微软雅黑" panose="020B0503020204020204" charset="-122"/>
              </a:rPr>
              <a:t>ontributions</a:t>
            </a:r>
            <a:r>
              <a:rPr lang="en-US" altLang="zh-CN" sz="2400" b="1" dirty="0" smtClean="0">
                <a:solidFill>
                  <a:srgbClr val="5A0867"/>
                </a:solidFill>
                <a:latin typeface="微软雅黑" panose="020B0503020204020204" charset="-122"/>
                <a:ea typeface="微软雅黑" panose="020B0503020204020204" charset="-122"/>
              </a:rPr>
              <a:t> </a:t>
            </a:r>
            <a:endParaRPr lang="en-US" altLang="zh-CN" sz="2400" b="1" dirty="0">
              <a:solidFill>
                <a:srgbClr val="5A0867"/>
              </a:solidFill>
              <a:latin typeface="微软雅黑" panose="020B0503020204020204" charset="-122"/>
              <a:ea typeface="微软雅黑" panose="020B0503020204020204" charset="-122"/>
            </a:endParaRPr>
          </a:p>
          <a:p>
            <a:endParaRPr lang="zh-CN" altLang="en-US" sz="1600" dirty="0" smtClean="0">
              <a:solidFill>
                <a:srgbClr val="5A0867"/>
              </a:solidFill>
              <a:latin typeface="微软雅黑" panose="020B0503020204020204" charset="-122"/>
              <a:ea typeface="微软雅黑" panose="020B0503020204020204" charset="-122"/>
            </a:endParaRPr>
          </a:p>
        </p:txBody>
      </p:sp>
      <p:pic>
        <p:nvPicPr>
          <p:cNvPr id="2" name="图片 1" descr="E:\工作\清华大学ppt\3\资源 7.png资源 7"/>
          <p:cNvPicPr>
            <a:picLocks noChangeAspect="1"/>
          </p:cNvPicPr>
          <p:nvPr/>
        </p:nvPicPr>
        <p:blipFill>
          <a:blip r:embed="rId3"/>
          <a:srcRect/>
          <a:stretch>
            <a:fillRect/>
          </a:stretch>
        </p:blipFill>
        <p:spPr>
          <a:xfrm flipV="1">
            <a:off x="393065" y="1174750"/>
            <a:ext cx="7320915" cy="76200"/>
          </a:xfrm>
          <a:prstGeom prst="rect">
            <a:avLst/>
          </a:prstGeom>
        </p:spPr>
      </p:pic>
      <p:pic>
        <p:nvPicPr>
          <p:cNvPr id="3" name="图片 -2147482397"/>
          <p:cNvPicPr>
            <a:picLocks noChangeAspect="1"/>
          </p:cNvPicPr>
          <p:nvPr>
            <p:custDataLst>
              <p:tags r:id="rId4"/>
            </p:custDataLst>
          </p:nvPr>
        </p:nvPicPr>
        <p:blipFill>
          <a:blip r:embed="rId5">
            <a:clrChange>
              <a:clrFrom>
                <a:srgbClr val="E1EAE7"/>
              </a:clrFrom>
              <a:clrTo>
                <a:srgbClr val="E1EAE7">
                  <a:alpha val="0"/>
                </a:srgbClr>
              </a:clrTo>
            </a:clrChange>
          </a:blip>
          <a:srcRect l="9763" r="15367" b="642"/>
          <a:stretch>
            <a:fillRect/>
          </a:stretch>
        </p:blipFill>
        <p:spPr>
          <a:xfrm rot="5400000">
            <a:off x="-105136" y="2074506"/>
            <a:ext cx="5040000" cy="3760553"/>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E:\工作\清华大学ppt\3\画板 1 副本 3.png画板 1 副本 3"/>
          <p:cNvPicPr>
            <a:picLocks noChangeAspect="1"/>
          </p:cNvPicPr>
          <p:nvPr>
            <p:custDataLst>
              <p:tags r:id="rId1"/>
            </p:custDataLst>
          </p:nvPr>
        </p:nvPicPr>
        <p:blipFill>
          <a:blip r:embed="rId2"/>
          <a:srcRect/>
          <a:stretch>
            <a:fillRect/>
          </a:stretch>
        </p:blipFill>
        <p:spPr>
          <a:xfrm>
            <a:off x="6668" y="953"/>
            <a:ext cx="12178030" cy="6856095"/>
          </a:xfrm>
          <a:prstGeom prst="rect">
            <a:avLst/>
          </a:prstGeom>
        </p:spPr>
      </p:pic>
      <p:sp>
        <p:nvSpPr>
          <p:cNvPr id="45" name="TextBox 3"/>
          <p:cNvSpPr txBox="1"/>
          <p:nvPr/>
        </p:nvSpPr>
        <p:spPr>
          <a:xfrm>
            <a:off x="715010" y="454025"/>
            <a:ext cx="3742055"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Related Work</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715010" y="2548890"/>
            <a:ext cx="6271895" cy="3808095"/>
          </a:xfrm>
          <a:prstGeom prst="rect">
            <a:avLst/>
          </a:prstGeom>
          <a:noFill/>
        </p:spPr>
        <p:txBody>
          <a:bodyPr wrap="square" rtlCol="0">
            <a:spAutoFit/>
          </a:bodyPr>
          <a:p>
            <a:pPr marL="171450" indent="-171450" algn="just">
              <a:lnSpc>
                <a:spcPct val="130000"/>
              </a:lnSpc>
              <a:buFont typeface="Arial" panose="020B0604020202020204" pitchFamily="34" charset="0"/>
              <a:buChar char="•"/>
            </a:pPr>
            <a:r>
              <a:rPr dirty="0">
                <a:solidFill>
                  <a:schemeClr val="tx1"/>
                </a:solidFill>
                <a:latin typeface="Times New Roman" panose="02020603050405020304" pitchFamily="18" charset="0"/>
                <a:ea typeface="微软雅黑" panose="020B0503020204020204" charset="-122"/>
                <a:cs typeface="Times New Roman" panose="02020603050405020304" pitchFamily="18" charset="0"/>
              </a:rPr>
              <a:t>FCN first proposed an image segmentation neural network that only uses convolutional layers and up-sampling or down-sampling operations. </a:t>
            </a:r>
            <a:endParaRPr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171450" indent="-171450" algn="just">
              <a:lnSpc>
                <a:spcPct val="130000"/>
              </a:lnSpc>
              <a:buFont typeface="Arial" panose="020B0604020202020204" pitchFamily="34" charset="0"/>
              <a:buChar char="•"/>
            </a:pP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171450" indent="-171450" algn="just">
              <a:lnSpc>
                <a:spcPct val="130000"/>
              </a:lnSpc>
              <a:buFont typeface="Arial" panose="020B0604020202020204" pitchFamily="34" charset="0"/>
              <a:buChar cha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The residual connection used was proposed in Resnet in 2016.</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171450" indent="-171450" algn="just">
              <a:lnSpc>
                <a:spcPct val="130000"/>
              </a:lnSpc>
              <a:buFont typeface="Arial" panose="020B0604020202020204" pitchFamily="34" charset="0"/>
              <a:buChar char="•"/>
            </a:pP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171450" indent="-171450" algn="just">
              <a:lnSpc>
                <a:spcPct val="130000"/>
              </a:lnSpc>
              <a:buFont typeface="Arial" panose="020B0604020202020204" pitchFamily="34" charset="0"/>
              <a:buChar char="•"/>
            </a:pPr>
            <a:r>
              <a:rPr dirty="0">
                <a:solidFill>
                  <a:schemeClr val="tx1"/>
                </a:solidFill>
                <a:latin typeface="Times New Roman" panose="02020603050405020304" pitchFamily="18" charset="0"/>
                <a:ea typeface="微软雅黑" panose="020B0503020204020204" charset="-122"/>
                <a:cs typeface="Times New Roman" panose="02020603050405020304" pitchFamily="18" charset="0"/>
              </a:rPr>
              <a:t>Unet further improved the segmentation effect by adding multi-scale fusion. Its classic structure and good generalization make it still widely used in medical imaging</a:t>
            </a:r>
            <a:r>
              <a:rPr 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endParaRPr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just">
              <a:lnSpc>
                <a:spcPct val="130000"/>
              </a:lnSpc>
            </a:pPr>
            <a:endParaRPr lang="en-US" altLang="zh-CN" sz="1200" dirty="0">
              <a:solidFill>
                <a:schemeClr val="tx1"/>
              </a:solidFill>
              <a:latin typeface="微软雅黑" panose="020B0503020204020204" charset="-122"/>
              <a:ea typeface="微软雅黑" panose="020B0503020204020204" charset="-122"/>
            </a:endParaRPr>
          </a:p>
          <a:p>
            <a:pPr algn="just">
              <a:lnSpc>
                <a:spcPct val="130000"/>
              </a:lnSpc>
            </a:pPr>
            <a:endParaRPr lang="en-US" altLang="zh-CN" sz="1200" dirty="0">
              <a:solidFill>
                <a:schemeClr val="tx1"/>
              </a:solidFill>
              <a:latin typeface="微软雅黑" panose="020B0503020204020204" charset="-122"/>
              <a:ea typeface="微软雅黑" panose="020B0503020204020204" charset="-122"/>
            </a:endParaRPr>
          </a:p>
        </p:txBody>
      </p:sp>
      <p:sp>
        <p:nvSpPr>
          <p:cNvPr id="10" name="TextBox 76"/>
          <p:cNvSpPr txBox="1"/>
          <p:nvPr/>
        </p:nvSpPr>
        <p:spPr>
          <a:xfrm>
            <a:off x="4076150" y="1669974"/>
            <a:ext cx="3383915" cy="460375"/>
          </a:xfrm>
          <a:prstGeom prst="rect">
            <a:avLst/>
          </a:prstGeom>
          <a:noFill/>
        </p:spPr>
        <p:txBody>
          <a:bodyPr wrap="none" rtlCol="0">
            <a:spAutoFit/>
          </a:bodyPr>
          <a:p>
            <a:pPr algn="l"/>
            <a:r>
              <a:rPr sz="2400" b="1" dirty="0" smtClean="0">
                <a:solidFill>
                  <a:srgbClr val="5A0867"/>
                </a:solidFill>
                <a:latin typeface="微软雅黑" panose="020B0503020204020204" charset="-122"/>
                <a:ea typeface="微软雅黑" panose="020B0503020204020204" charset="-122"/>
              </a:rPr>
              <a:t>Image Segmentation</a:t>
            </a:r>
            <a:endParaRPr sz="2400" b="1" dirty="0" smtClean="0">
              <a:solidFill>
                <a:srgbClr val="5A0867"/>
              </a:solidFill>
              <a:latin typeface="微软雅黑" panose="020B0503020204020204" charset="-122"/>
              <a:ea typeface="微软雅黑" panose="020B0503020204020204" charset="-122"/>
            </a:endParaRPr>
          </a:p>
        </p:txBody>
      </p:sp>
      <p:pic>
        <p:nvPicPr>
          <p:cNvPr id="2" name="图片 1" descr="E:\工作\清华大学ppt\3\资源 7.png资源 7"/>
          <p:cNvPicPr>
            <a:picLocks noChangeAspect="1"/>
          </p:cNvPicPr>
          <p:nvPr/>
        </p:nvPicPr>
        <p:blipFill>
          <a:blip r:embed="rId3"/>
          <a:srcRect/>
          <a:stretch>
            <a:fillRect/>
          </a:stretch>
        </p:blipFill>
        <p:spPr>
          <a:xfrm flipV="1">
            <a:off x="393065" y="1174750"/>
            <a:ext cx="7320915" cy="76200"/>
          </a:xfrm>
          <a:prstGeom prst="rect">
            <a:avLst/>
          </a:prstGeom>
        </p:spPr>
      </p:pic>
      <p:pic>
        <p:nvPicPr>
          <p:cNvPr id="38" name="图片 38" descr="C:\Users\Administrator\Desktop\图片1.png图片1"/>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rcRect/>
          <a:stretch>
            <a:fillRect/>
          </a:stretch>
        </p:blipFill>
        <p:spPr>
          <a:xfrm>
            <a:off x="6986905" y="2549208"/>
            <a:ext cx="5400000" cy="36788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715010" y="479425"/>
            <a:ext cx="447421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Related Work</a:t>
            </a:r>
            <a:endParaRPr lang="en-US" sz="40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7" name="Rectangle 15"/>
          <p:cNvSpPr/>
          <p:nvPr/>
        </p:nvSpPr>
        <p:spPr>
          <a:xfrm>
            <a:off x="4551680" y="3782060"/>
            <a:ext cx="3035300" cy="2548890"/>
          </a:xfrm>
          <a:prstGeom prst="roundRect">
            <a:avLst>
              <a:gd name="adj" fmla="val 8335"/>
            </a:avLst>
          </a:prstGeom>
          <a:solidFill>
            <a:srgbClr val="BF2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 1"/>
          <p:cNvSpPr/>
          <p:nvPr/>
        </p:nvSpPr>
        <p:spPr>
          <a:xfrm>
            <a:off x="730885" y="1609090"/>
            <a:ext cx="3035300" cy="3045460"/>
          </a:xfrm>
          <a:prstGeom prst="roundRect">
            <a:avLst>
              <a:gd name="adj" fmla="val 7964"/>
            </a:avLst>
          </a:prstGeom>
          <a:solidFill>
            <a:srgbClr val="5A08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1"/>
          <p:cNvSpPr txBox="1"/>
          <p:nvPr/>
        </p:nvSpPr>
        <p:spPr>
          <a:xfrm>
            <a:off x="1052195" y="1758315"/>
            <a:ext cx="2429510" cy="583565"/>
          </a:xfrm>
          <a:prstGeom prst="rect">
            <a:avLst/>
          </a:prstGeom>
          <a:noFill/>
        </p:spPr>
        <p:txBody>
          <a:bodyPr wrap="square" rtlCol="0">
            <a:spAutoFit/>
          </a:bodyPr>
          <a:p>
            <a:pPr algn="ctr"/>
            <a:r>
              <a:rPr lang="en-US" sz="3200" b="1" dirty="0">
                <a:solidFill>
                  <a:schemeClr val="bg1"/>
                </a:solidFill>
                <a:latin typeface="微软雅黑" panose="020B0503020204020204" charset="-122"/>
                <a:ea typeface="微软雅黑" panose="020B0503020204020204" charset="-122"/>
                <a:cs typeface="微软雅黑" panose="020B0503020204020204" charset="-122"/>
                <a:sym typeface="+mn-ea"/>
              </a:rPr>
              <a:t>MobileNet</a:t>
            </a:r>
            <a:endParaRPr lang="en-US" sz="3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0" name="TextBox 6"/>
          <p:cNvSpPr txBox="1"/>
          <p:nvPr/>
        </p:nvSpPr>
        <p:spPr>
          <a:xfrm>
            <a:off x="986790" y="2286000"/>
            <a:ext cx="2623185" cy="2168525"/>
          </a:xfrm>
          <a:prstGeom prst="rect">
            <a:avLst/>
          </a:prstGeom>
          <a:noFill/>
        </p:spPr>
        <p:txBody>
          <a:bodyPr wrap="square" rtlCol="0">
            <a:spAutoFit/>
          </a:bodyPr>
          <a:p>
            <a:pPr lvl="0" algn="just">
              <a:lnSpc>
                <a:spcPct val="150000"/>
              </a:lnSpc>
              <a:defRPr/>
            </a:pPr>
            <a:r>
              <a:rPr dirty="0">
                <a:solidFill>
                  <a:schemeClr val="bg1"/>
                </a:solidFill>
                <a:latin typeface="Times New Roman" panose="02020603050405020304" pitchFamily="18" charset="0"/>
                <a:ea typeface="微软雅黑" panose="020B0503020204020204" charset="-122"/>
                <a:cs typeface="Times New Roman" panose="02020603050405020304" pitchFamily="18" charset="0"/>
              </a:rPr>
              <a:t>It used depthwise separable convolution to greatly reduce the complexity of convolution calculations</a:t>
            </a:r>
            <a:r>
              <a:rPr lang="en-US" dirty="0">
                <a:solidFill>
                  <a:schemeClr val="bg1"/>
                </a:solidFill>
                <a:latin typeface="Times New Roman" panose="02020603050405020304" pitchFamily="18" charset="0"/>
                <a:ea typeface="微软雅黑" panose="020B0503020204020204" charset="-122"/>
                <a:cs typeface="Times New Roman" panose="02020603050405020304" pitchFamily="18" charset="0"/>
              </a:rPr>
              <a:t>.</a:t>
            </a:r>
            <a:endParaRPr lang="en-US"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TextBox 11"/>
          <p:cNvSpPr txBox="1"/>
          <p:nvPr/>
        </p:nvSpPr>
        <p:spPr>
          <a:xfrm>
            <a:off x="4851400" y="4025900"/>
            <a:ext cx="2399030" cy="583565"/>
          </a:xfrm>
          <a:prstGeom prst="rect">
            <a:avLst/>
          </a:prstGeom>
          <a:noFill/>
        </p:spPr>
        <p:txBody>
          <a:bodyPr wrap="square" rtlCol="0">
            <a:spAutoFit/>
          </a:bodyPr>
          <a:p>
            <a:pPr algn="ctr"/>
            <a:r>
              <a:rPr lang="en-US" altLang="zh-CN" sz="32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ShuffleNet</a:t>
            </a:r>
            <a:endParaRPr lang="en-US" altLang="zh-CN" sz="3200" b="1" dirty="0" smtClean="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3" name="TextBox 6"/>
          <p:cNvSpPr txBox="1"/>
          <p:nvPr/>
        </p:nvSpPr>
        <p:spPr>
          <a:xfrm>
            <a:off x="4850765" y="4704715"/>
            <a:ext cx="2552065" cy="1198880"/>
          </a:xfrm>
          <a:prstGeom prst="rect">
            <a:avLst/>
          </a:prstGeom>
          <a:noFill/>
        </p:spPr>
        <p:txBody>
          <a:bodyPr wrap="square" rtlCol="0">
            <a:spAutoFit/>
          </a:bodyPr>
          <a:p>
            <a:pPr lvl="0" algn="just">
              <a:lnSpc>
                <a:spcPct val="150000"/>
              </a:lnSpc>
              <a:defRPr/>
            </a:pPr>
            <a:r>
              <a:rPr lang="en-US" altLang="zh-CN" sz="1600" dirty="0">
                <a:solidFill>
                  <a:schemeClr val="bg1"/>
                </a:solidFill>
                <a:latin typeface="Times New Roman" panose="02020603050405020304" pitchFamily="18" charset="0"/>
                <a:ea typeface="微软雅黑" panose="020B0503020204020204" charset="-122"/>
                <a:cs typeface="Times New Roman" panose="02020603050405020304" pitchFamily="18" charset="0"/>
              </a:rPr>
              <a:t>It</a:t>
            </a:r>
            <a:r>
              <a:rPr lang="zh-CN" altLang="en-US" sz="1600" dirty="0">
                <a:solidFill>
                  <a:schemeClr val="bg1"/>
                </a:solidFill>
                <a:latin typeface="Times New Roman" panose="02020603050405020304" pitchFamily="18" charset="0"/>
                <a:ea typeface="微软雅黑" panose="020B0503020204020204" charset="-122"/>
                <a:cs typeface="Times New Roman" panose="02020603050405020304" pitchFamily="18" charset="0"/>
              </a:rPr>
              <a:t> enhances the robustness of the model by shuffling the channels randomly.</a:t>
            </a:r>
            <a:endParaRPr lang="zh-CN" altLang="en-US" sz="160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6" name="TextBox 6"/>
          <p:cNvSpPr txBox="1"/>
          <p:nvPr/>
        </p:nvSpPr>
        <p:spPr>
          <a:xfrm>
            <a:off x="7975670" y="4616304"/>
            <a:ext cx="3687717" cy="1337945"/>
          </a:xfrm>
          <a:prstGeom prst="rect">
            <a:avLst/>
          </a:prstGeom>
          <a:noFill/>
        </p:spPr>
        <p:txBody>
          <a:bodyPr wrap="square" rtlCol="0">
            <a:spAutoFit/>
          </a:bodyPr>
          <a:p>
            <a:pPr lvl="0" indent="0" algn="just">
              <a:lnSpc>
                <a:spcPct val="150000"/>
              </a:lnSpc>
              <a:buNone/>
              <a:defRPr/>
            </a:pPr>
            <a:r>
              <a:rPr lang="en-US" dirty="0">
                <a:latin typeface="Times New Roman" panose="02020603050405020304" pitchFamily="18" charset="0"/>
                <a:ea typeface="微软雅黑" panose="020B0503020204020204" charset="-122"/>
                <a:cs typeface="Times New Roman" panose="02020603050405020304" pitchFamily="18" charset="0"/>
              </a:rPr>
              <a:t>T</a:t>
            </a:r>
            <a:r>
              <a:rPr dirty="0">
                <a:latin typeface="Times New Roman" panose="02020603050405020304" pitchFamily="18" charset="0"/>
                <a:ea typeface="微软雅黑" panose="020B0503020204020204" charset="-122"/>
                <a:cs typeface="Times New Roman" panose="02020603050405020304" pitchFamily="18" charset="0"/>
              </a:rPr>
              <a:t>hese models require the support of underlying hardware in practical applications</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7" name="KOPPT"/>
          <p:cNvSpPr txBox="1"/>
          <p:nvPr/>
        </p:nvSpPr>
        <p:spPr>
          <a:xfrm>
            <a:off x="7975670" y="4165002"/>
            <a:ext cx="3706495" cy="46037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dirty="0" smtClean="0">
                <a:solidFill>
                  <a:srgbClr val="5A0867"/>
                </a:solidFill>
                <a:latin typeface="微软雅黑" panose="020B0503020204020204" charset="-122"/>
                <a:ea typeface="微软雅黑" panose="020B0503020204020204" charset="-122"/>
              </a:rPr>
              <a:t>Light-weight Networks</a:t>
            </a:r>
            <a:endParaRPr kumimoji="0" lang="zh-CN" altLang="en-US" sz="2400" b="1" i="0" u="none" strike="noStrike" kern="1200" cap="none" spc="0" normalizeH="0" baseline="0" dirty="0" smtClean="0">
              <a:solidFill>
                <a:srgbClr val="5A0867"/>
              </a:solidFill>
              <a:latin typeface="微软雅黑" panose="020B0503020204020204" charset="-122"/>
              <a:ea typeface="微软雅黑" panose="020B0503020204020204" charset="-122"/>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7320915" cy="76200"/>
          </a:xfrm>
          <a:prstGeom prst="rect">
            <a:avLst/>
          </a:prstGeom>
        </p:spPr>
      </p:pic>
      <p:pic>
        <p:nvPicPr>
          <p:cNvPr id="5" name="图片 4"/>
          <p:cNvPicPr/>
          <p:nvPr>
            <p:custDataLst>
              <p:tags r:id="rId3"/>
            </p:custDataLst>
          </p:nvPr>
        </p:nvPicPr>
        <p:blipFill>
          <a:blip r:embed="rId4">
            <a:clrChange>
              <a:clrFrom>
                <a:srgbClr val="FFFFFF">
                  <a:alpha val="100000"/>
                </a:srgbClr>
              </a:clrFrom>
              <a:clrTo>
                <a:srgbClr val="FFFFFF">
                  <a:alpha val="100000"/>
                  <a:alpha val="0"/>
                </a:srgbClr>
              </a:clrTo>
            </a:clrChange>
          </a:blip>
          <a:stretch>
            <a:fillRect/>
          </a:stretch>
        </p:blipFill>
        <p:spPr>
          <a:xfrm>
            <a:off x="399415" y="4642168"/>
            <a:ext cx="3829050" cy="2162175"/>
          </a:xfrm>
          <a:prstGeom prst="rect">
            <a:avLst/>
          </a:prstGeom>
          <a:noFill/>
          <a:ln w="9525">
            <a:noFill/>
          </a:ln>
        </p:spPr>
      </p:pic>
      <p:pic>
        <p:nvPicPr>
          <p:cNvPr id="7" name="图片 37" descr="C:\Users\DELL\Desktop\20210316213927771.png20210316213927771"/>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a:stretch>
            <a:fillRect/>
          </a:stretch>
        </p:blipFill>
        <p:spPr>
          <a:xfrm>
            <a:off x="4489133" y="1579245"/>
            <a:ext cx="5864400" cy="20848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715010" y="479425"/>
            <a:ext cx="3902075"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Related Work</a:t>
            </a:r>
            <a:endParaRPr lang="en-US" sz="40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6" name="图片 5" descr="D:\1.png1"/>
          <p:cNvPicPr>
            <a:picLocks noChangeAspect="1"/>
          </p:cNvPicPr>
          <p:nvPr/>
        </p:nvPicPr>
        <p:blipFill>
          <a:blip r:embed="rId2">
            <a:clrChange>
              <a:clrFrom>
                <a:srgbClr val="FFFFFF">
                  <a:alpha val="100000"/>
                </a:srgbClr>
              </a:clrFrom>
              <a:clrTo>
                <a:srgbClr val="FFFFFF">
                  <a:alpha val="100000"/>
                  <a:alpha val="0"/>
                </a:srgbClr>
              </a:clrTo>
            </a:clrChange>
          </a:blip>
          <a:srcRect/>
          <a:stretch>
            <a:fillRect/>
          </a:stretch>
        </p:blipFill>
        <p:spPr>
          <a:xfrm rot="19620000">
            <a:off x="2764155" y="3154680"/>
            <a:ext cx="5897880" cy="4169410"/>
          </a:xfrm>
          <a:prstGeom prst="rect">
            <a:avLst/>
          </a:prstGeom>
        </p:spPr>
      </p:pic>
      <p:sp>
        <p:nvSpPr>
          <p:cNvPr id="46" name="TextBox 6"/>
          <p:cNvSpPr txBox="1"/>
          <p:nvPr/>
        </p:nvSpPr>
        <p:spPr>
          <a:xfrm>
            <a:off x="521335" y="2249170"/>
            <a:ext cx="11066145" cy="2584450"/>
          </a:xfrm>
          <a:prstGeom prst="rect">
            <a:avLst/>
          </a:prstGeom>
          <a:noFill/>
        </p:spPr>
        <p:txBody>
          <a:bodyPr wrap="square" rtlCol="0">
            <a:spAutoFit/>
          </a:bodyPr>
          <a:p>
            <a:pPr marL="285750" lvl="0" indent="-285750">
              <a:lnSpc>
                <a:spcPct val="150000"/>
              </a:lnSpc>
              <a:buFont typeface="Arial" panose="020B0604020202020204" pitchFamily="34" charset="0"/>
              <a:buChar char="•"/>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Densenet proposed the idea of feature multiplexing that takes input of each convolutional layer as the output of all previous convolutional layers.</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lvl="0" indent="-285750">
              <a:lnSpc>
                <a:spcPct val="150000"/>
              </a:lnSpc>
              <a:buFont typeface="Arial" panose="020B0604020202020204" pitchFamily="34" charset="0"/>
              <a:buChar char="•"/>
              <a:defRPr/>
            </a:pPr>
            <a:r>
              <a:rPr dirty="0">
                <a:solidFill>
                  <a:schemeClr val="tx1"/>
                </a:solidFill>
                <a:latin typeface="Times New Roman" panose="02020603050405020304" pitchFamily="18" charset="0"/>
                <a:ea typeface="微软雅黑" panose="020B0503020204020204" charset="-122"/>
                <a:cs typeface="Times New Roman" panose="02020603050405020304" pitchFamily="18" charset="0"/>
              </a:rPr>
              <a:t>The input of each convolutional layer in the traditional Denseblock is the combination of the input and output of the previous convolutional layer</a:t>
            </a:r>
            <a:r>
              <a:rPr 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endParaRPr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lvl="0" indent="-285750">
              <a:lnSpc>
                <a:spcPct val="150000"/>
              </a:lnSpc>
              <a:buFont typeface="Arial" panose="020B0604020202020204" pitchFamily="34" charset="0"/>
              <a:buChar char="•"/>
              <a:defRPr/>
            </a:pPr>
            <a:r>
              <a:rPr 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A</a:t>
            </a:r>
            <a:r>
              <a:rPr dirty="0">
                <a:solidFill>
                  <a:schemeClr val="tx1"/>
                </a:solidFill>
                <a:latin typeface="Times New Roman" panose="02020603050405020304" pitchFamily="18" charset="0"/>
                <a:ea typeface="微软雅黑" panose="020B0503020204020204" charset="-122"/>
                <a:cs typeface="Times New Roman" panose="02020603050405020304" pitchFamily="18" charset="0"/>
              </a:rPr>
              <a:t>s the output set of all convolutional layers, and the output channel number of each convolutional layer is fixed.</a:t>
            </a:r>
            <a:endParaRPr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lvl="0" indent="0">
              <a:lnSpc>
                <a:spcPct val="150000"/>
              </a:lnSpc>
              <a:buFont typeface="Arial" panose="020B0604020202020204" pitchFamily="34" charset="0"/>
              <a:buNone/>
              <a:defRPr/>
            </a:pP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7" name="KOPPT"/>
          <p:cNvSpPr txBox="1"/>
          <p:nvPr/>
        </p:nvSpPr>
        <p:spPr>
          <a:xfrm>
            <a:off x="415995" y="1464347"/>
            <a:ext cx="1688465" cy="46037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smtClean="0">
                <a:solidFill>
                  <a:srgbClr val="5A0867"/>
                </a:solidFill>
                <a:latin typeface="微软雅黑" panose="020B0503020204020204" charset="-122"/>
                <a:ea typeface="微软雅黑" panose="020B0503020204020204" charset="-122"/>
                <a:sym typeface="+mn-ea"/>
              </a:rPr>
              <a:t>Dense</a:t>
            </a:r>
            <a:r>
              <a:rPr lang="zh-CN" altLang="en-US" sz="2400" b="1" dirty="0" smtClean="0">
                <a:solidFill>
                  <a:srgbClr val="5A0867"/>
                </a:solidFill>
                <a:latin typeface="微软雅黑" panose="020B0503020204020204" charset="-122"/>
                <a:ea typeface="微软雅黑" panose="020B0503020204020204" charset="-122"/>
                <a:sym typeface="+mn-ea"/>
              </a:rPr>
              <a:t>Net</a:t>
            </a:r>
            <a:endParaRPr kumimoji="0" lang="zh-CN" altLang="en-US" sz="2400" b="1" i="0" u="none" strike="noStrike" kern="1200" cap="none" spc="0" normalizeH="0" baseline="0" noProof="0" dirty="0" smtClean="0">
              <a:ln>
                <a:noFill/>
              </a:ln>
              <a:solidFill>
                <a:srgbClr val="5A0867"/>
              </a:solidFill>
              <a:effectLst/>
              <a:uLnTx/>
              <a:uFillTx/>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3"/>
          <a:srcRect/>
          <a:stretch>
            <a:fillRect/>
          </a:stretch>
        </p:blipFill>
        <p:spPr>
          <a:xfrm flipV="1">
            <a:off x="393065" y="1174750"/>
            <a:ext cx="7320915" cy="76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Our Approach</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7033895" y="2844165"/>
            <a:ext cx="4236720" cy="2999740"/>
          </a:xfrm>
          <a:prstGeom prst="rect">
            <a:avLst/>
          </a:prstGeom>
          <a:noFill/>
        </p:spPr>
        <p:txBody>
          <a:bodyPr wrap="square" rtlCol="0">
            <a:spAutoFit/>
          </a:bodyPr>
          <a:p>
            <a:pPr indent="0">
              <a:lnSpc>
                <a:spcPct val="150000"/>
              </a:lnSpc>
              <a:buNone/>
              <a:defRPr/>
            </a:pPr>
            <a:r>
              <a:rPr lang="zh-CN" altLang="en-US" dirty="0">
                <a:latin typeface="Times New Roman" panose="02020603050405020304" pitchFamily="18" charset="0"/>
                <a:ea typeface="微软雅黑" panose="020B0503020204020204" charset="-122"/>
                <a:cs typeface="Times New Roman" panose="02020603050405020304" pitchFamily="18" charset="0"/>
              </a:rPr>
              <a:t>The overall process can be divided into three steps: </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r>
              <a:rPr lang="en-US" altLang="zh-CN" dirty="0">
                <a:latin typeface="Times New Roman" panose="02020603050405020304" pitchFamily="18" charset="0"/>
                <a:ea typeface="微软雅黑" panose="020B0503020204020204" charset="-122"/>
                <a:cs typeface="Times New Roman" panose="02020603050405020304" pitchFamily="18" charset="0"/>
              </a:rPr>
              <a:t>C</a:t>
            </a:r>
            <a:r>
              <a:rPr lang="zh-CN" altLang="en-US" dirty="0">
                <a:latin typeface="Times New Roman" panose="02020603050405020304" pitchFamily="18" charset="0"/>
                <a:ea typeface="微软雅黑" panose="020B0503020204020204" charset="-122"/>
                <a:cs typeface="Times New Roman" panose="02020603050405020304" pitchFamily="18" charset="0"/>
              </a:rPr>
              <a:t>onstructing the dataset using the original low-light video</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r>
              <a:rPr lang="en-US" altLang="zh-CN" dirty="0">
                <a:latin typeface="Times New Roman" panose="02020603050405020304" pitchFamily="18" charset="0"/>
                <a:ea typeface="微软雅黑" panose="020B0503020204020204" charset="-122"/>
                <a:cs typeface="Times New Roman" panose="02020603050405020304" pitchFamily="18" charset="0"/>
              </a:rPr>
              <a:t>T</a:t>
            </a:r>
            <a:r>
              <a:rPr lang="zh-CN" altLang="en-US" dirty="0">
                <a:latin typeface="Times New Roman" panose="02020603050405020304" pitchFamily="18" charset="0"/>
                <a:ea typeface="微软雅黑" panose="020B0503020204020204" charset="-122"/>
                <a:cs typeface="Times New Roman" panose="02020603050405020304" pitchFamily="18" charset="0"/>
              </a:rPr>
              <a:t>raining the CNN model</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r>
              <a:rPr lang="en-US" altLang="zh-CN" dirty="0">
                <a:latin typeface="Times New Roman" panose="02020603050405020304" pitchFamily="18" charset="0"/>
                <a:ea typeface="微软雅黑" panose="020B0503020204020204" charset="-122"/>
                <a:cs typeface="Times New Roman" panose="02020603050405020304" pitchFamily="18" charset="0"/>
              </a:rPr>
              <a:t>A</a:t>
            </a:r>
            <a:r>
              <a:rPr lang="zh-CN" altLang="en-US" dirty="0">
                <a:latin typeface="Times New Roman" panose="02020603050405020304" pitchFamily="18" charset="0"/>
                <a:ea typeface="微软雅黑" panose="020B0503020204020204" charset="-122"/>
                <a:cs typeface="Times New Roman" panose="02020603050405020304" pitchFamily="18" charset="0"/>
              </a:rPr>
              <a:t>pplying it to our embedded device</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endParaRPr lang="zh-CN" altLang="en-US" dirty="0">
              <a:latin typeface="Times New Roman" panose="02020603050405020304" pitchFamily="18" charset="0"/>
              <a:ea typeface="微软雅黑" panose="020B0503020204020204" charset="-122"/>
              <a:cs typeface="Times New Roman" panose="02020603050405020304" pitchFamily="18" charset="0"/>
            </a:endParaRPr>
          </a:p>
        </p:txBody>
      </p:sp>
      <p:sp>
        <p:nvSpPr>
          <p:cNvPr id="47" name="KOPPT"/>
          <p:cNvSpPr txBox="1"/>
          <p:nvPr/>
        </p:nvSpPr>
        <p:spPr>
          <a:xfrm>
            <a:off x="415995" y="1464347"/>
            <a:ext cx="2700655" cy="460375"/>
          </a:xfrm>
          <a:prstGeom prst="rect">
            <a:avLst/>
          </a:prstGeom>
          <a:noFill/>
        </p:spPr>
        <p:txBody>
          <a:bodyPr wrap="none" rtlCol="0">
            <a:spAutoFit/>
          </a:bodyPr>
          <a:p>
            <a:pPr marR="0" indent="0"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Model Overview</a:t>
            </a:r>
            <a:endPar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pic>
        <p:nvPicPr>
          <p:cNvPr id="3" name="图片 71"/>
          <p:cNvPicPr>
            <a:picLocks noChangeAspect="1"/>
          </p:cNvPicPr>
          <p:nvPr>
            <p:custDataLst>
              <p:tags r:id="rId3"/>
            </p:custDataLst>
          </p:nvPr>
        </p:nvPicPr>
        <p:blipFill>
          <a:blip r:embed="rId4"/>
          <a:stretch>
            <a:fillRect/>
          </a:stretch>
        </p:blipFill>
        <p:spPr>
          <a:xfrm>
            <a:off x="884873" y="2406650"/>
            <a:ext cx="5400000" cy="3460129"/>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Our Approach</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7" name="KOPPT"/>
          <p:cNvSpPr txBox="1"/>
          <p:nvPr/>
        </p:nvSpPr>
        <p:spPr>
          <a:xfrm>
            <a:off x="415995" y="1464347"/>
            <a:ext cx="3129280"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Fibonacci Structure</a:t>
            </a:r>
            <a:endPar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sp>
        <p:nvSpPr>
          <p:cNvPr id="3" name="TextBox 6"/>
          <p:cNvSpPr txBox="1"/>
          <p:nvPr>
            <p:custDataLst>
              <p:tags r:id="rId3"/>
            </p:custDataLst>
          </p:nvPr>
        </p:nvSpPr>
        <p:spPr>
          <a:xfrm>
            <a:off x="521335" y="2249170"/>
            <a:ext cx="11066145" cy="922020"/>
          </a:xfrm>
          <a:prstGeom prst="rect">
            <a:avLst/>
          </a:prstGeom>
          <a:noFill/>
        </p:spPr>
        <p:txBody>
          <a:bodyPr wrap="square" rtlCol="0">
            <a:spAutoFit/>
          </a:bodyPr>
          <a:p>
            <a:pPr indent="0">
              <a:lnSpc>
                <a:spcPct val="150000"/>
              </a:lnSpc>
              <a:buFont typeface="Arial" panose="020B0604020202020204" pitchFamily="34" charset="0"/>
              <a:buNone/>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Make more efficient use of parameters with hop connections and feature multiplexing. Without introducing additional cells and changing existing ones, good precision performance can be achieved with only a few parameters.</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6" name="图片 79"/>
          <p:cNvPicPr>
            <a:picLocks noChangeAspect="1"/>
          </p:cNvPicPr>
          <p:nvPr>
            <p:custDataLst>
              <p:tags r:id="rId4"/>
            </p:custDataLst>
          </p:nvPr>
        </p:nvPicPr>
        <p:blipFill>
          <a:blip r:embed="rId5"/>
          <a:stretch>
            <a:fillRect/>
          </a:stretch>
        </p:blipFill>
        <p:spPr>
          <a:xfrm>
            <a:off x="1389063" y="3708718"/>
            <a:ext cx="9648000" cy="2291771"/>
          </a:xfrm>
          <a:prstGeom prst="rect">
            <a:avLst/>
          </a:prstGeom>
          <a:noFill/>
          <a:ln w="9525">
            <a:no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UNIT_TABLE_BEAUTIFY" val="smartTable{6276e4df-b6c8-4ee3-85ad-6f4ace4ee029}"/>
  <p:tag name="TABLE_ENDDRAG_ORIGIN_RECT" val="618*330"/>
  <p:tag name="TABLE_ENDDRAG_RECT" val="46*178*618*330"/>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UNIT_TABLE_BEAUTIFY" val="smartTable{06072b68-3f0a-4cc4-82e8-277f687a6b30}"/>
  <p:tag name="TABLE_ENDDRAG_ORIGIN_RECT" val="593*108"/>
  <p:tag name="TABLE_ENDDRAG_RECT" val="213*246*593*108"/>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UNIT_TABLE_BEAUTIFY" val="smartTable{de460ce9-117f-4beb-a307-1778275218ce}"/>
  <p:tag name="TABLE_ENDDRAG_ORIGIN_RECT" val="476*108"/>
  <p:tag name="TABLE_ENDDRAG_RECT" val="423*388*476*108"/>
</p:tagLst>
</file>

<file path=ppt/tags/tag29.xml><?xml version="1.0" encoding="utf-8"?>
<p:tagLst xmlns:p="http://schemas.openxmlformats.org/presentationml/2006/main">
  <p:tag name="KSO_WM_UNIT_TABLE_BEAUTIFY" val="smartTable{4b2d458e-8783-43f9-bfed-5bdca64648bf}"/>
  <p:tag name="TABLE_ENDDRAG_ORIGIN_RECT" val="492*216"/>
  <p:tag name="TABLE_ENDDRAG_RECT" val="355*222*492*216"/>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KSO_WPP_MARK_KEY" val="5382aeaa-7ab5-44fd-8a98-a9f4a1c18303"/>
  <p:tag name="COMMONDATA" val="eyJoZGlkIjoiZjVhNGJiMWVmZTg4ZjFhYWZhYWFiMzBkODkwYWRkZmU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6307</Words>
  <Application>WPS 演示</Application>
  <PresentationFormat>宽屏</PresentationFormat>
  <Paragraphs>403</Paragraphs>
  <Slides>18</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5</vt:i4>
      </vt:variant>
      <vt:variant>
        <vt:lpstr>幻灯片标题</vt:lpstr>
      </vt:variant>
      <vt:variant>
        <vt:i4>18</vt:i4>
      </vt:variant>
    </vt:vector>
  </HeadingPairs>
  <TitlesOfParts>
    <vt:vector size="32" baseType="lpstr">
      <vt:lpstr>Arial</vt:lpstr>
      <vt:lpstr>宋体</vt:lpstr>
      <vt:lpstr>Wingdings</vt:lpstr>
      <vt:lpstr>微软雅黑</vt:lpstr>
      <vt:lpstr>Times New Roman</vt:lpstr>
      <vt:lpstr>Impact</vt:lpstr>
      <vt:lpstr>Calibri</vt:lpstr>
      <vt:lpstr>Arial Unicode MS</vt:lpstr>
      <vt:lpstr>Office 主题</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dc:creator>
  <cp:lastModifiedBy>Wu</cp:lastModifiedBy>
  <cp:revision>31</cp:revision>
  <dcterms:created xsi:type="dcterms:W3CDTF">2021-12-09T03:20:00Z</dcterms:created>
  <dcterms:modified xsi:type="dcterms:W3CDTF">2023-07-23T03:08:29Z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7F48595553C54FA0A451DB078B36F22B</vt:lpwstr>
  </property>
  <property fmtid="{D5CDD505-2E9C-101B-9397-08002B2CF9AE}" pid="3" name="KSOProductBuildVer">
    <vt:lpwstr>2052-11.1.0.13703</vt:lpwstr>
  </property>
</Properties>
</file>